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Lst>
  <p:sldSz cx="9753600" cy="73152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Montserrat Light" charset="1" panose="00000400000000000000"/>
      <p:regular r:id="rId12"/>
    </p:embeddedFont>
    <p:embeddedFont>
      <p:font typeface="Montserrat Light Bold" charset="1" panose="00000800000000000000"/>
      <p:regular r:id="rId13"/>
    </p:embeddedFont>
    <p:embeddedFont>
      <p:font typeface="Montserrat Light Italics" charset="1" panose="00000400000000000000"/>
      <p:regular r:id="rId14"/>
    </p:embeddedFont>
    <p:embeddedFont>
      <p:font typeface="Montserrat Light Bold Italics" charset="1" panose="000008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24" Target="slides/slide9.xml" Type="http://schemas.openxmlformats.org/officeDocument/2006/relationships/slide"/><Relationship Id="rId25" Target="slides/slide10.xml" Type="http://schemas.openxmlformats.org/officeDocument/2006/relationships/slide"/><Relationship Id="rId26" Target="slides/slide11.xml" Type="http://schemas.openxmlformats.org/officeDocument/2006/relationships/slide"/><Relationship Id="rId27" Target="slides/slide12.xml" Type="http://schemas.openxmlformats.org/officeDocument/2006/relationships/slide"/><Relationship Id="rId28" Target="slides/slide13.xml" Type="http://schemas.openxmlformats.org/officeDocument/2006/relationships/slide"/><Relationship Id="rId29" Target="slides/slide14.xml" Type="http://schemas.openxmlformats.org/officeDocument/2006/relationships/slide"/><Relationship Id="rId3" Target="viewProps.xml" Type="http://schemas.openxmlformats.org/officeDocument/2006/relationships/viewProps"/><Relationship Id="rId30" Target="slides/slide15.xml" Type="http://schemas.openxmlformats.org/officeDocument/2006/relationships/slide"/><Relationship Id="rId31" Target="slides/slide16.xml" Type="http://schemas.openxmlformats.org/officeDocument/2006/relationships/slide"/><Relationship Id="rId32" Target="slides/slide17.xml" Type="http://schemas.openxmlformats.org/officeDocument/2006/relationships/slide"/><Relationship Id="rId33" Target="slides/slide18.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slide1.xml><?xml version="1.0" encoding="utf-8"?>
<p:sld xmlns:p="http://schemas.openxmlformats.org/presentationml/2006/main" xmlns:a="http://schemas.openxmlformats.org/drawingml/2006/main">
  <p:cSld>
    <p:bg>
      <p:bgPr>
        <a:solidFill>
          <a:srgbClr val="F2F2F2"/>
        </a:solidFill>
      </p:bgPr>
    </p:bg>
    <p:spTree>
      <p:nvGrpSpPr>
        <p:cNvPr id="1" name=""/>
        <p:cNvGrpSpPr/>
        <p:nvPr/>
      </p:nvGrpSpPr>
      <p:grpSpPr>
        <a:xfrm>
          <a:off x="0" y="0"/>
          <a:ext cx="0" cy="0"/>
          <a:chOff x="0" y="0"/>
          <a:chExt cx="0" cy="0"/>
        </a:xfrm>
      </p:grpSpPr>
      <p:sp>
        <p:nvSpPr>
          <p:cNvPr name="AutoShape 2" id="2"/>
          <p:cNvSpPr/>
          <p:nvPr/>
        </p:nvSpPr>
        <p:spPr>
          <a:xfrm rot="0">
            <a:off x="-2061942" y="0"/>
            <a:ext cx="13644394" cy="7315200"/>
          </a:xfrm>
          <a:prstGeom prst="rect">
            <a:avLst/>
          </a:prstGeom>
          <a:solidFill>
            <a:srgbClr val="F2F2F2"/>
          </a:solidFill>
        </p:spPr>
      </p:sp>
      <p:sp>
        <p:nvSpPr>
          <p:cNvPr name="TextBox 3" id="3"/>
          <p:cNvSpPr txBox="true"/>
          <p:nvPr/>
        </p:nvSpPr>
        <p:spPr>
          <a:xfrm rot="0">
            <a:off x="4382424" y="2259099"/>
            <a:ext cx="4915312" cy="3232756"/>
          </a:xfrm>
          <a:prstGeom prst="rect">
            <a:avLst/>
          </a:prstGeom>
        </p:spPr>
        <p:txBody>
          <a:bodyPr anchor="t" rtlCol="false" tIns="0" lIns="0" bIns="0" rIns="0">
            <a:spAutoFit/>
          </a:bodyPr>
          <a:lstStyle/>
          <a:p>
            <a:pPr>
              <a:lnSpc>
                <a:spcPts val="4244"/>
              </a:lnSpc>
            </a:pPr>
            <a:r>
              <a:rPr lang="en-US" sz="4376" spc="87">
                <a:solidFill>
                  <a:srgbClr val="4CB8B4"/>
                </a:solidFill>
                <a:latin typeface="Montserrat Classic Bold"/>
              </a:rPr>
              <a:t>MEDIA SOSIAL SEBAGAI WADAH PROMOSI PRODUK RUMAH TANGGA</a:t>
            </a:r>
          </a:p>
        </p:txBody>
      </p:sp>
      <p:grpSp>
        <p:nvGrpSpPr>
          <p:cNvPr name="Group 4" id="4"/>
          <p:cNvGrpSpPr/>
          <p:nvPr/>
        </p:nvGrpSpPr>
        <p:grpSpPr>
          <a:xfrm rot="-5400000">
            <a:off x="-269631" y="4853354"/>
            <a:ext cx="2760958" cy="2230528"/>
            <a:chOff x="0" y="0"/>
            <a:chExt cx="6346308" cy="5126990"/>
          </a:xfrm>
        </p:grpSpPr>
        <p:sp>
          <p:nvSpPr>
            <p:cNvPr name="Freeform 5" id="5"/>
            <p:cNvSpPr/>
            <p:nvPr/>
          </p:nvSpPr>
          <p:spPr>
            <a:xfrm flipH="false" flipV="false" rot="0">
              <a:off x="0" y="0"/>
              <a:ext cx="6346308" cy="5126990"/>
            </a:xfrm>
            <a:custGeom>
              <a:avLst/>
              <a:gdLst/>
              <a:ahLst/>
              <a:cxnLst/>
              <a:rect r="r" b="b" t="t" l="l"/>
              <a:pathLst>
                <a:path h="5126990" w="6346308">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name="Group 6" id="6"/>
          <p:cNvGrpSpPr/>
          <p:nvPr/>
        </p:nvGrpSpPr>
        <p:grpSpPr>
          <a:xfrm rot="-5400000">
            <a:off x="820615" y="6060831"/>
            <a:ext cx="2760958" cy="2230528"/>
            <a:chOff x="0" y="0"/>
            <a:chExt cx="6346308" cy="5126990"/>
          </a:xfrm>
        </p:grpSpPr>
        <p:sp>
          <p:nvSpPr>
            <p:cNvPr name="Freeform 7" id="7"/>
            <p:cNvSpPr/>
            <p:nvPr/>
          </p:nvSpPr>
          <p:spPr>
            <a:xfrm flipH="false" flipV="false" rot="0">
              <a:off x="0" y="0"/>
              <a:ext cx="6346308" cy="5126990"/>
            </a:xfrm>
            <a:custGeom>
              <a:avLst/>
              <a:gdLst/>
              <a:ahLst/>
              <a:cxnLst/>
              <a:rect r="r" b="b" t="t" l="l"/>
              <a:pathLst>
                <a:path h="5126990" w="6346308">
                  <a:moveTo>
                    <a:pt x="3524367" y="0"/>
                  </a:moveTo>
                  <a:lnTo>
                    <a:pt x="0" y="0"/>
                  </a:lnTo>
                  <a:lnTo>
                    <a:pt x="2821940" y="2564130"/>
                  </a:lnTo>
                  <a:lnTo>
                    <a:pt x="0" y="5126990"/>
                  </a:lnTo>
                  <a:lnTo>
                    <a:pt x="3524367" y="5126990"/>
                  </a:lnTo>
                  <a:lnTo>
                    <a:pt x="6346308" y="2564130"/>
                  </a:lnTo>
                  <a:close/>
                </a:path>
              </a:pathLst>
            </a:custGeom>
            <a:solidFill>
              <a:srgbClr val="4CB8B4"/>
            </a:solidFill>
          </p:spPr>
        </p:sp>
      </p:grpSp>
      <p:grpSp>
        <p:nvGrpSpPr>
          <p:cNvPr name="Group 8" id="8"/>
          <p:cNvGrpSpPr/>
          <p:nvPr/>
        </p:nvGrpSpPr>
        <p:grpSpPr>
          <a:xfrm rot="-5400000">
            <a:off x="2162908" y="4355123"/>
            <a:ext cx="1754685" cy="1409275"/>
            <a:chOff x="0" y="0"/>
            <a:chExt cx="6383700" cy="5126990"/>
          </a:xfrm>
        </p:grpSpPr>
        <p:sp>
          <p:nvSpPr>
            <p:cNvPr name="Freeform 9" id="9"/>
            <p:cNvSpPr/>
            <p:nvPr/>
          </p:nvSpPr>
          <p:spPr>
            <a:xfrm flipH="false" flipV="false" rot="0">
              <a:off x="0" y="0"/>
              <a:ext cx="6383700" cy="5126990"/>
            </a:xfrm>
            <a:custGeom>
              <a:avLst/>
              <a:gdLst/>
              <a:ahLst/>
              <a:cxnLst/>
              <a:rect r="r" b="b" t="t" l="l"/>
              <a:pathLst>
                <a:path h="5126990" w="6383700">
                  <a:moveTo>
                    <a:pt x="3561760" y="0"/>
                  </a:moveTo>
                  <a:lnTo>
                    <a:pt x="0" y="0"/>
                  </a:lnTo>
                  <a:lnTo>
                    <a:pt x="2821940" y="2564130"/>
                  </a:lnTo>
                  <a:lnTo>
                    <a:pt x="0" y="5126990"/>
                  </a:lnTo>
                  <a:lnTo>
                    <a:pt x="3561760" y="5126990"/>
                  </a:lnTo>
                  <a:lnTo>
                    <a:pt x="6383700" y="2564130"/>
                  </a:lnTo>
                  <a:close/>
                </a:path>
              </a:pathLst>
            </a:custGeom>
            <a:solidFill>
              <a:srgbClr val="FF7477"/>
            </a:solidFill>
          </p:spPr>
        </p:sp>
      </p:grpSp>
      <p:grpSp>
        <p:nvGrpSpPr>
          <p:cNvPr name="Group 10" id="10"/>
          <p:cNvGrpSpPr/>
          <p:nvPr/>
        </p:nvGrpSpPr>
        <p:grpSpPr>
          <a:xfrm rot="-5400000">
            <a:off x="2983523" y="3534508"/>
            <a:ext cx="714376" cy="568253"/>
            <a:chOff x="0" y="0"/>
            <a:chExt cx="6346308" cy="5126990"/>
          </a:xfrm>
        </p:grpSpPr>
        <p:sp>
          <p:nvSpPr>
            <p:cNvPr name="Freeform 11" id="11"/>
            <p:cNvSpPr/>
            <p:nvPr/>
          </p:nvSpPr>
          <p:spPr>
            <a:xfrm flipH="false" flipV="false" rot="0">
              <a:off x="0" y="0"/>
              <a:ext cx="6346308" cy="5126990"/>
            </a:xfrm>
            <a:custGeom>
              <a:avLst/>
              <a:gdLst/>
              <a:ahLst/>
              <a:cxnLst/>
              <a:rect r="r" b="b" t="t" l="l"/>
              <a:pathLst>
                <a:path h="5126990" w="6346308">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name="Group 12" id="12"/>
          <p:cNvGrpSpPr/>
          <p:nvPr/>
        </p:nvGrpSpPr>
        <p:grpSpPr>
          <a:xfrm rot="-5400000">
            <a:off x="967154" y="3206262"/>
            <a:ext cx="1517551" cy="1223101"/>
            <a:chOff x="0" y="0"/>
            <a:chExt cx="6361360" cy="5126990"/>
          </a:xfrm>
        </p:grpSpPr>
        <p:sp>
          <p:nvSpPr>
            <p:cNvPr name="Freeform 13" id="13"/>
            <p:cNvSpPr/>
            <p:nvPr/>
          </p:nvSpPr>
          <p:spPr>
            <a:xfrm flipH="false" flipV="false" rot="0">
              <a:off x="0" y="0"/>
              <a:ext cx="6361360" cy="5126990"/>
            </a:xfrm>
            <a:custGeom>
              <a:avLst/>
              <a:gdLst/>
              <a:ahLst/>
              <a:cxnLst/>
              <a:rect r="r" b="b" t="t" l="l"/>
              <a:pathLst>
                <a:path h="5126990" w="6361360">
                  <a:moveTo>
                    <a:pt x="3539420" y="0"/>
                  </a:moveTo>
                  <a:lnTo>
                    <a:pt x="0" y="0"/>
                  </a:lnTo>
                  <a:lnTo>
                    <a:pt x="2821940" y="2564130"/>
                  </a:lnTo>
                  <a:lnTo>
                    <a:pt x="0" y="5126990"/>
                  </a:lnTo>
                  <a:lnTo>
                    <a:pt x="3539420" y="5126990"/>
                  </a:lnTo>
                  <a:lnTo>
                    <a:pt x="6361360" y="2564130"/>
                  </a:lnTo>
                  <a:close/>
                </a:path>
              </a:pathLst>
            </a:custGeom>
            <a:solidFill>
              <a:srgbClr val="4CB8B4"/>
            </a:solidFill>
          </p:spPr>
        </p:sp>
      </p:grpSp>
      <p:grpSp>
        <p:nvGrpSpPr>
          <p:cNvPr name="Group 14" id="14"/>
          <p:cNvGrpSpPr/>
          <p:nvPr/>
        </p:nvGrpSpPr>
        <p:grpSpPr>
          <a:xfrm rot="-5400000">
            <a:off x="-199292" y="1137138"/>
            <a:ext cx="2124365" cy="1708986"/>
            <a:chOff x="0" y="0"/>
            <a:chExt cx="6373228" cy="5126990"/>
          </a:xfrm>
        </p:grpSpPr>
        <p:sp>
          <p:nvSpPr>
            <p:cNvPr name="Freeform 15" id="15"/>
            <p:cNvSpPr/>
            <p:nvPr/>
          </p:nvSpPr>
          <p:spPr>
            <a:xfrm flipH="false" flipV="false" rot="0">
              <a:off x="0" y="0"/>
              <a:ext cx="6373228" cy="5126990"/>
            </a:xfrm>
            <a:custGeom>
              <a:avLst/>
              <a:gdLst/>
              <a:ahLst/>
              <a:cxnLst/>
              <a:rect r="r" b="b" t="t" l="l"/>
              <a:pathLst>
                <a:path h="5126990" w="6373228">
                  <a:moveTo>
                    <a:pt x="3551288" y="0"/>
                  </a:moveTo>
                  <a:lnTo>
                    <a:pt x="0" y="0"/>
                  </a:lnTo>
                  <a:lnTo>
                    <a:pt x="2821940" y="2564130"/>
                  </a:lnTo>
                  <a:lnTo>
                    <a:pt x="0" y="5126990"/>
                  </a:lnTo>
                  <a:lnTo>
                    <a:pt x="3551288" y="5126990"/>
                  </a:lnTo>
                  <a:lnTo>
                    <a:pt x="6373228" y="2564130"/>
                  </a:lnTo>
                  <a:close/>
                </a:path>
              </a:pathLst>
            </a:custGeom>
            <a:solidFill>
              <a:srgbClr val="FF7477"/>
            </a:solidFill>
          </p:spPr>
        </p:sp>
      </p:grpSp>
      <p:grpSp>
        <p:nvGrpSpPr>
          <p:cNvPr name="Group 16" id="16"/>
          <p:cNvGrpSpPr/>
          <p:nvPr/>
        </p:nvGrpSpPr>
        <p:grpSpPr>
          <a:xfrm rot="-5400000">
            <a:off x="1447800" y="-633046"/>
            <a:ext cx="2760958" cy="2230528"/>
            <a:chOff x="0" y="0"/>
            <a:chExt cx="6346308" cy="5126990"/>
          </a:xfrm>
        </p:grpSpPr>
        <p:sp>
          <p:nvSpPr>
            <p:cNvPr name="Freeform 17" id="17"/>
            <p:cNvSpPr/>
            <p:nvPr/>
          </p:nvSpPr>
          <p:spPr>
            <a:xfrm flipH="false" flipV="false" rot="0">
              <a:off x="0" y="0"/>
              <a:ext cx="6346308" cy="5126990"/>
            </a:xfrm>
            <a:custGeom>
              <a:avLst/>
              <a:gdLst/>
              <a:ahLst/>
              <a:cxnLst/>
              <a:rect r="r" b="b" t="t" l="l"/>
              <a:pathLst>
                <a:path h="5126990" w="6346308">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name="Group 18" id="18"/>
          <p:cNvGrpSpPr/>
          <p:nvPr/>
        </p:nvGrpSpPr>
        <p:grpSpPr>
          <a:xfrm rot="-5400000">
            <a:off x="2602523" y="838200"/>
            <a:ext cx="1517551" cy="1223101"/>
            <a:chOff x="0" y="0"/>
            <a:chExt cx="6361360" cy="5126990"/>
          </a:xfrm>
        </p:grpSpPr>
        <p:sp>
          <p:nvSpPr>
            <p:cNvPr name="Freeform 19" id="19"/>
            <p:cNvSpPr/>
            <p:nvPr/>
          </p:nvSpPr>
          <p:spPr>
            <a:xfrm flipH="false" flipV="false" rot="0">
              <a:off x="0" y="0"/>
              <a:ext cx="6361360" cy="5126990"/>
            </a:xfrm>
            <a:custGeom>
              <a:avLst/>
              <a:gdLst/>
              <a:ahLst/>
              <a:cxnLst/>
              <a:rect r="r" b="b" t="t" l="l"/>
              <a:pathLst>
                <a:path h="5126990" w="6361360">
                  <a:moveTo>
                    <a:pt x="3539420" y="0"/>
                  </a:moveTo>
                  <a:lnTo>
                    <a:pt x="0" y="0"/>
                  </a:lnTo>
                  <a:lnTo>
                    <a:pt x="2821940" y="2564130"/>
                  </a:lnTo>
                  <a:lnTo>
                    <a:pt x="0" y="5126990"/>
                  </a:lnTo>
                  <a:lnTo>
                    <a:pt x="3539420" y="5126990"/>
                  </a:lnTo>
                  <a:lnTo>
                    <a:pt x="6361360" y="2564130"/>
                  </a:lnTo>
                  <a:close/>
                </a:path>
              </a:pathLst>
            </a:custGeom>
            <a:solidFill>
              <a:srgbClr val="4CB8B4"/>
            </a:solidFill>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0" y="0"/>
            <a:ext cx="2063119" cy="7315200"/>
            <a:chOff x="0" y="0"/>
            <a:chExt cx="2750825" cy="9753600"/>
          </a:xfrm>
        </p:grpSpPr>
        <p:pic>
          <p:nvPicPr>
            <p:cNvPr name="Picture 3" id="3"/>
            <p:cNvPicPr>
              <a:picLocks noChangeAspect="true"/>
            </p:cNvPicPr>
            <p:nvPr/>
          </p:nvPicPr>
          <p:blipFill>
            <a:blip r:embed="rId2">
              <a:alphaModFix amt="18000"/>
            </a:blip>
            <a:srcRect l="64346" t="0" r="16953" b="0"/>
            <a:stretch>
              <a:fillRect/>
            </a:stretch>
          </p:blipFill>
          <p:spPr>
            <a:xfrm flipH="false" flipV="false">
              <a:off x="0" y="0"/>
              <a:ext cx="2750825" cy="9753600"/>
            </a:xfrm>
            <a:prstGeom prst="rect">
              <a:avLst/>
            </a:prstGeom>
          </p:spPr>
        </p:pic>
      </p:grpSp>
      <p:grpSp>
        <p:nvGrpSpPr>
          <p:cNvPr name="Group 4" id="4"/>
          <p:cNvGrpSpPr/>
          <p:nvPr/>
        </p:nvGrpSpPr>
        <p:grpSpPr>
          <a:xfrm rot="0">
            <a:off x="1312985" y="949569"/>
            <a:ext cx="1355605" cy="1091377"/>
            <a:chOff x="0" y="0"/>
            <a:chExt cx="6368356" cy="5126990"/>
          </a:xfrm>
        </p:grpSpPr>
        <p:sp>
          <p:nvSpPr>
            <p:cNvPr name="Freeform 5" id="5"/>
            <p:cNvSpPr/>
            <p:nvPr/>
          </p:nvSpPr>
          <p:spPr>
            <a:xfrm flipH="false" flipV="false" rot="0">
              <a:off x="0" y="0"/>
              <a:ext cx="6368356" cy="5126990"/>
            </a:xfrm>
            <a:custGeom>
              <a:avLst/>
              <a:gdLst/>
              <a:ahLst/>
              <a:cxnLst/>
              <a:rect r="r" b="b" t="t" l="l"/>
              <a:pathLst>
                <a:path h="5126990" w="6368356">
                  <a:moveTo>
                    <a:pt x="3546416" y="0"/>
                  </a:moveTo>
                  <a:lnTo>
                    <a:pt x="0" y="0"/>
                  </a:lnTo>
                  <a:lnTo>
                    <a:pt x="2821940" y="2564130"/>
                  </a:lnTo>
                  <a:lnTo>
                    <a:pt x="0" y="5126990"/>
                  </a:lnTo>
                  <a:lnTo>
                    <a:pt x="3546416" y="5126990"/>
                  </a:lnTo>
                  <a:lnTo>
                    <a:pt x="6368356" y="2564130"/>
                  </a:lnTo>
                  <a:close/>
                </a:path>
              </a:pathLst>
            </a:custGeom>
            <a:solidFill>
              <a:srgbClr val="FFCC58"/>
            </a:solidFill>
          </p:spPr>
        </p:sp>
      </p:grpSp>
      <p:grpSp>
        <p:nvGrpSpPr>
          <p:cNvPr name="Group 6" id="6"/>
          <p:cNvGrpSpPr/>
          <p:nvPr/>
        </p:nvGrpSpPr>
        <p:grpSpPr>
          <a:xfrm rot="0">
            <a:off x="937846" y="2051538"/>
            <a:ext cx="718955" cy="575164"/>
            <a:chOff x="0" y="0"/>
            <a:chExt cx="6408833" cy="5126990"/>
          </a:xfrm>
        </p:grpSpPr>
        <p:sp>
          <p:nvSpPr>
            <p:cNvPr name="Freeform 7" id="7"/>
            <p:cNvSpPr/>
            <p:nvPr/>
          </p:nvSpPr>
          <p:spPr>
            <a:xfrm flipH="false" flipV="false" rot="0">
              <a:off x="0" y="0"/>
              <a:ext cx="6408833" cy="5126990"/>
            </a:xfrm>
            <a:custGeom>
              <a:avLst/>
              <a:gdLst/>
              <a:ahLst/>
              <a:cxnLst/>
              <a:rect r="r" b="b" t="t" l="l"/>
              <a:pathLst>
                <a:path h="5126990" w="6408833">
                  <a:moveTo>
                    <a:pt x="3586893" y="0"/>
                  </a:moveTo>
                  <a:lnTo>
                    <a:pt x="0" y="0"/>
                  </a:lnTo>
                  <a:lnTo>
                    <a:pt x="2821940" y="2564130"/>
                  </a:lnTo>
                  <a:lnTo>
                    <a:pt x="0" y="5126990"/>
                  </a:lnTo>
                  <a:lnTo>
                    <a:pt x="3586893" y="5126990"/>
                  </a:lnTo>
                  <a:lnTo>
                    <a:pt x="6408833" y="2564130"/>
                  </a:lnTo>
                  <a:close/>
                </a:path>
              </a:pathLst>
            </a:custGeom>
            <a:solidFill>
              <a:srgbClr val="FF7477"/>
            </a:solidFill>
          </p:spPr>
        </p:sp>
      </p:grpSp>
      <p:sp>
        <p:nvSpPr>
          <p:cNvPr name="TextBox 8" id="8"/>
          <p:cNvSpPr txBox="true"/>
          <p:nvPr/>
        </p:nvSpPr>
        <p:spPr>
          <a:xfrm rot="0">
            <a:off x="2919046" y="594639"/>
            <a:ext cx="5801650" cy="2623123"/>
          </a:xfrm>
          <a:prstGeom prst="rect">
            <a:avLst/>
          </a:prstGeom>
        </p:spPr>
        <p:txBody>
          <a:bodyPr anchor="t" rtlCol="false" tIns="0" lIns="0" bIns="0" rIns="0">
            <a:spAutoFit/>
          </a:bodyPr>
          <a:lstStyle/>
          <a:p>
            <a:pPr>
              <a:lnSpc>
                <a:spcPts val="6766"/>
              </a:lnSpc>
            </a:pPr>
            <a:r>
              <a:rPr lang="en-US" sz="6976" spc="139">
                <a:solidFill>
                  <a:srgbClr val="4CB8B4"/>
                </a:solidFill>
                <a:latin typeface="Montserrat Classic Bold"/>
              </a:rPr>
              <a:t>Mengenal Media Sosial</a:t>
            </a:r>
          </a:p>
        </p:txBody>
      </p:sp>
      <p:sp>
        <p:nvSpPr>
          <p:cNvPr name="Freeform 9" id="9"/>
          <p:cNvSpPr/>
          <p:nvPr/>
        </p:nvSpPr>
        <p:spPr>
          <a:xfrm flipH="false" flipV="false" rot="0">
            <a:off x="2579077" y="3493477"/>
            <a:ext cx="6479249" cy="3153311"/>
          </a:xfrm>
          <a:custGeom>
            <a:avLst/>
            <a:gdLst/>
            <a:ahLst/>
            <a:cxnLst/>
            <a:rect r="r" b="b" t="t" l="l"/>
            <a:pathLst>
              <a:path h="3153311" w="6479249">
                <a:moveTo>
                  <a:pt x="0" y="0"/>
                </a:moveTo>
                <a:lnTo>
                  <a:pt x="6479249" y="0"/>
                </a:lnTo>
                <a:lnTo>
                  <a:pt x="6479249" y="3153311"/>
                </a:lnTo>
                <a:lnTo>
                  <a:pt x="0" y="3153311"/>
                </a:lnTo>
                <a:lnTo>
                  <a:pt x="0" y="0"/>
                </a:lnTo>
                <a:close/>
              </a:path>
            </a:pathLst>
          </a:custGeom>
          <a:blipFill>
            <a:blip r:embed="rId3">
              <a:extLst>
                <a:ext uri="{96DAC541-7B7A-43D3-8B79-37D633B846F1}">
                  <asvg:svgBlip xmlns:asvg="http://schemas.microsoft.com/office/drawing/2016/SVG/main" r:embed="rId4"/>
                </a:ext>
              </a:extLst>
            </a:blip>
            <a:stretch>
              <a:fillRect l="0" t="-52737" r="0" b="-52737"/>
            </a:stretch>
          </a:blipFill>
        </p:spPr>
      </p:sp>
      <p:sp>
        <p:nvSpPr>
          <p:cNvPr name="TextBox 10" id="10"/>
          <p:cNvSpPr txBox="true"/>
          <p:nvPr/>
        </p:nvSpPr>
        <p:spPr>
          <a:xfrm rot="0">
            <a:off x="2802497" y="3450389"/>
            <a:ext cx="6255829" cy="3466960"/>
          </a:xfrm>
          <a:prstGeom prst="rect">
            <a:avLst/>
          </a:prstGeom>
        </p:spPr>
        <p:txBody>
          <a:bodyPr anchor="t" rtlCol="false" tIns="0" lIns="0" bIns="0" rIns="0">
            <a:spAutoFit/>
          </a:bodyPr>
          <a:lstStyle/>
          <a:p>
            <a:pPr>
              <a:lnSpc>
                <a:spcPts val="3922"/>
              </a:lnSpc>
            </a:pPr>
            <a:r>
              <a:rPr lang="en-US" sz="2614" spc="52">
                <a:solidFill>
                  <a:srgbClr val="4CB8B4"/>
                </a:solidFill>
                <a:latin typeface="Montserrat Light Bold"/>
              </a:rPr>
              <a:t>Facebook</a:t>
            </a:r>
          </a:p>
          <a:p>
            <a:pPr>
              <a:lnSpc>
                <a:spcPts val="3922"/>
              </a:lnSpc>
            </a:pPr>
            <a:r>
              <a:rPr lang="en-US" sz="2614" spc="52">
                <a:solidFill>
                  <a:srgbClr val="4CB8B4"/>
                </a:solidFill>
                <a:latin typeface="Montserrat Light"/>
              </a:rPr>
              <a:t>Berbasis pertemanan, facebook memiliki halaman-halaman komunitas sehingga menjadi media sosial berbasis komunitas yang kuat. Kini penggunanya rata-rata berusia 35 tahun ke atas.</a:t>
            </a:r>
          </a:p>
        </p:txBody>
      </p:sp>
      <p:grpSp>
        <p:nvGrpSpPr>
          <p:cNvPr name="Group 11" id="11"/>
          <p:cNvGrpSpPr/>
          <p:nvPr/>
        </p:nvGrpSpPr>
        <p:grpSpPr>
          <a:xfrm rot="0">
            <a:off x="2233246" y="3206262"/>
            <a:ext cx="714376" cy="568253"/>
            <a:chOff x="0" y="0"/>
            <a:chExt cx="6346308" cy="5126990"/>
          </a:xfrm>
        </p:grpSpPr>
        <p:sp>
          <p:nvSpPr>
            <p:cNvPr name="Freeform 12" id="12"/>
            <p:cNvSpPr/>
            <p:nvPr/>
          </p:nvSpPr>
          <p:spPr>
            <a:xfrm flipH="false" flipV="false" rot="0">
              <a:off x="0" y="0"/>
              <a:ext cx="6346308" cy="5126990"/>
            </a:xfrm>
            <a:custGeom>
              <a:avLst/>
              <a:gdLst/>
              <a:ahLst/>
              <a:cxnLst/>
              <a:rect r="r" b="b" t="t" l="l"/>
              <a:pathLst>
                <a:path h="5126990" w="6346308">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name="Group 13" id="13"/>
          <p:cNvGrpSpPr/>
          <p:nvPr/>
        </p:nvGrpSpPr>
        <p:grpSpPr>
          <a:xfrm rot="0">
            <a:off x="-674077" y="3956538"/>
            <a:ext cx="1517551" cy="1223101"/>
            <a:chOff x="0" y="0"/>
            <a:chExt cx="6361360" cy="5126990"/>
          </a:xfrm>
        </p:grpSpPr>
        <p:sp>
          <p:nvSpPr>
            <p:cNvPr name="Freeform 14" id="14"/>
            <p:cNvSpPr/>
            <p:nvPr/>
          </p:nvSpPr>
          <p:spPr>
            <a:xfrm flipH="false" flipV="false" rot="0">
              <a:off x="0" y="0"/>
              <a:ext cx="6361360" cy="5126990"/>
            </a:xfrm>
            <a:custGeom>
              <a:avLst/>
              <a:gdLst/>
              <a:ahLst/>
              <a:cxnLst/>
              <a:rect r="r" b="b" t="t" l="l"/>
              <a:pathLst>
                <a:path h="5126990" w="6361360">
                  <a:moveTo>
                    <a:pt x="3539420" y="0"/>
                  </a:moveTo>
                  <a:lnTo>
                    <a:pt x="0" y="0"/>
                  </a:lnTo>
                  <a:lnTo>
                    <a:pt x="2821940" y="2564130"/>
                  </a:lnTo>
                  <a:lnTo>
                    <a:pt x="0" y="5126990"/>
                  </a:lnTo>
                  <a:lnTo>
                    <a:pt x="3539420" y="5126990"/>
                  </a:lnTo>
                  <a:lnTo>
                    <a:pt x="6361360" y="2564130"/>
                  </a:lnTo>
                  <a:close/>
                </a:path>
              </a:pathLst>
            </a:custGeom>
            <a:solidFill>
              <a:srgbClr val="4CB8B4"/>
            </a:solidFill>
          </p:spPr>
        </p:sp>
      </p:grpSp>
      <p:grpSp>
        <p:nvGrpSpPr>
          <p:cNvPr name="Group 15" id="15"/>
          <p:cNvGrpSpPr/>
          <p:nvPr/>
        </p:nvGrpSpPr>
        <p:grpSpPr>
          <a:xfrm rot="0">
            <a:off x="8675077" y="6342185"/>
            <a:ext cx="718955" cy="575164"/>
            <a:chOff x="0" y="0"/>
            <a:chExt cx="6408833" cy="5126990"/>
          </a:xfrm>
        </p:grpSpPr>
        <p:sp>
          <p:nvSpPr>
            <p:cNvPr name="Freeform 16" id="16"/>
            <p:cNvSpPr/>
            <p:nvPr/>
          </p:nvSpPr>
          <p:spPr>
            <a:xfrm flipH="false" flipV="false" rot="0">
              <a:off x="0" y="0"/>
              <a:ext cx="6408833" cy="5126990"/>
            </a:xfrm>
            <a:custGeom>
              <a:avLst/>
              <a:gdLst/>
              <a:ahLst/>
              <a:cxnLst/>
              <a:rect r="r" b="b" t="t" l="l"/>
              <a:pathLst>
                <a:path h="5126990" w="6408833">
                  <a:moveTo>
                    <a:pt x="3586893" y="0"/>
                  </a:moveTo>
                  <a:lnTo>
                    <a:pt x="0" y="0"/>
                  </a:lnTo>
                  <a:lnTo>
                    <a:pt x="2821940" y="2564130"/>
                  </a:lnTo>
                  <a:lnTo>
                    <a:pt x="0" y="5126990"/>
                  </a:lnTo>
                  <a:lnTo>
                    <a:pt x="3586893" y="5126990"/>
                  </a:lnTo>
                  <a:lnTo>
                    <a:pt x="6408833" y="2564130"/>
                  </a:lnTo>
                  <a:close/>
                </a:path>
              </a:pathLst>
            </a:custGeom>
            <a:solidFill>
              <a:srgbClr val="FF7477"/>
            </a:solid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0" y="0"/>
            <a:ext cx="2063119" cy="7315200"/>
            <a:chOff x="0" y="0"/>
            <a:chExt cx="2750825" cy="9753600"/>
          </a:xfrm>
        </p:grpSpPr>
        <p:pic>
          <p:nvPicPr>
            <p:cNvPr name="Picture 3" id="3"/>
            <p:cNvPicPr>
              <a:picLocks noChangeAspect="true"/>
            </p:cNvPicPr>
            <p:nvPr/>
          </p:nvPicPr>
          <p:blipFill>
            <a:blip r:embed="rId2">
              <a:alphaModFix amt="18000"/>
            </a:blip>
            <a:srcRect l="64346" t="0" r="16953" b="0"/>
            <a:stretch>
              <a:fillRect/>
            </a:stretch>
          </p:blipFill>
          <p:spPr>
            <a:xfrm flipH="false" flipV="false">
              <a:off x="0" y="0"/>
              <a:ext cx="2750825" cy="9753600"/>
            </a:xfrm>
            <a:prstGeom prst="rect">
              <a:avLst/>
            </a:prstGeom>
          </p:spPr>
        </p:pic>
      </p:grpSp>
      <p:grpSp>
        <p:nvGrpSpPr>
          <p:cNvPr name="Group 4" id="4"/>
          <p:cNvGrpSpPr/>
          <p:nvPr/>
        </p:nvGrpSpPr>
        <p:grpSpPr>
          <a:xfrm rot="0">
            <a:off x="1312985" y="949569"/>
            <a:ext cx="1355605" cy="1091377"/>
            <a:chOff x="0" y="0"/>
            <a:chExt cx="6368356" cy="5126990"/>
          </a:xfrm>
        </p:grpSpPr>
        <p:sp>
          <p:nvSpPr>
            <p:cNvPr name="Freeform 5" id="5"/>
            <p:cNvSpPr/>
            <p:nvPr/>
          </p:nvSpPr>
          <p:spPr>
            <a:xfrm flipH="false" flipV="false" rot="0">
              <a:off x="0" y="0"/>
              <a:ext cx="6368356" cy="5126990"/>
            </a:xfrm>
            <a:custGeom>
              <a:avLst/>
              <a:gdLst/>
              <a:ahLst/>
              <a:cxnLst/>
              <a:rect r="r" b="b" t="t" l="l"/>
              <a:pathLst>
                <a:path h="5126990" w="6368356">
                  <a:moveTo>
                    <a:pt x="3546416" y="0"/>
                  </a:moveTo>
                  <a:lnTo>
                    <a:pt x="0" y="0"/>
                  </a:lnTo>
                  <a:lnTo>
                    <a:pt x="2821940" y="2564130"/>
                  </a:lnTo>
                  <a:lnTo>
                    <a:pt x="0" y="5126990"/>
                  </a:lnTo>
                  <a:lnTo>
                    <a:pt x="3546416" y="5126990"/>
                  </a:lnTo>
                  <a:lnTo>
                    <a:pt x="6368356" y="2564130"/>
                  </a:lnTo>
                  <a:close/>
                </a:path>
              </a:pathLst>
            </a:custGeom>
            <a:solidFill>
              <a:srgbClr val="FFCC58"/>
            </a:solidFill>
          </p:spPr>
        </p:sp>
      </p:grpSp>
      <p:grpSp>
        <p:nvGrpSpPr>
          <p:cNvPr name="Group 6" id="6"/>
          <p:cNvGrpSpPr/>
          <p:nvPr/>
        </p:nvGrpSpPr>
        <p:grpSpPr>
          <a:xfrm rot="0">
            <a:off x="937846" y="2051538"/>
            <a:ext cx="718955" cy="575164"/>
            <a:chOff x="0" y="0"/>
            <a:chExt cx="6408833" cy="5126990"/>
          </a:xfrm>
        </p:grpSpPr>
        <p:sp>
          <p:nvSpPr>
            <p:cNvPr name="Freeform 7" id="7"/>
            <p:cNvSpPr/>
            <p:nvPr/>
          </p:nvSpPr>
          <p:spPr>
            <a:xfrm flipH="false" flipV="false" rot="0">
              <a:off x="0" y="0"/>
              <a:ext cx="6408833" cy="5126990"/>
            </a:xfrm>
            <a:custGeom>
              <a:avLst/>
              <a:gdLst/>
              <a:ahLst/>
              <a:cxnLst/>
              <a:rect r="r" b="b" t="t" l="l"/>
              <a:pathLst>
                <a:path h="5126990" w="6408833">
                  <a:moveTo>
                    <a:pt x="3586893" y="0"/>
                  </a:moveTo>
                  <a:lnTo>
                    <a:pt x="0" y="0"/>
                  </a:lnTo>
                  <a:lnTo>
                    <a:pt x="2821940" y="2564130"/>
                  </a:lnTo>
                  <a:lnTo>
                    <a:pt x="0" y="5126990"/>
                  </a:lnTo>
                  <a:lnTo>
                    <a:pt x="3586893" y="5126990"/>
                  </a:lnTo>
                  <a:lnTo>
                    <a:pt x="6408833" y="2564130"/>
                  </a:lnTo>
                  <a:close/>
                </a:path>
              </a:pathLst>
            </a:custGeom>
            <a:solidFill>
              <a:srgbClr val="FF7477"/>
            </a:solidFill>
          </p:spPr>
        </p:sp>
      </p:grpSp>
      <p:sp>
        <p:nvSpPr>
          <p:cNvPr name="TextBox 8" id="8"/>
          <p:cNvSpPr txBox="true"/>
          <p:nvPr/>
        </p:nvSpPr>
        <p:spPr>
          <a:xfrm rot="0">
            <a:off x="2919046" y="594639"/>
            <a:ext cx="5801650" cy="2623123"/>
          </a:xfrm>
          <a:prstGeom prst="rect">
            <a:avLst/>
          </a:prstGeom>
        </p:spPr>
        <p:txBody>
          <a:bodyPr anchor="t" rtlCol="false" tIns="0" lIns="0" bIns="0" rIns="0">
            <a:spAutoFit/>
          </a:bodyPr>
          <a:lstStyle/>
          <a:p>
            <a:pPr>
              <a:lnSpc>
                <a:spcPts val="6766"/>
              </a:lnSpc>
            </a:pPr>
            <a:r>
              <a:rPr lang="en-US" sz="6976" spc="139">
                <a:solidFill>
                  <a:srgbClr val="4CB8B4"/>
                </a:solidFill>
                <a:latin typeface="Montserrat Classic Bold"/>
              </a:rPr>
              <a:t>Mengenal Media Sosial</a:t>
            </a:r>
          </a:p>
        </p:txBody>
      </p:sp>
      <p:sp>
        <p:nvSpPr>
          <p:cNvPr name="Freeform 9" id="9"/>
          <p:cNvSpPr/>
          <p:nvPr/>
        </p:nvSpPr>
        <p:spPr>
          <a:xfrm flipH="false" flipV="false" rot="0">
            <a:off x="2579077" y="3493477"/>
            <a:ext cx="6479249" cy="3153311"/>
          </a:xfrm>
          <a:custGeom>
            <a:avLst/>
            <a:gdLst/>
            <a:ahLst/>
            <a:cxnLst/>
            <a:rect r="r" b="b" t="t" l="l"/>
            <a:pathLst>
              <a:path h="3153311" w="6479249">
                <a:moveTo>
                  <a:pt x="0" y="0"/>
                </a:moveTo>
                <a:lnTo>
                  <a:pt x="6479249" y="0"/>
                </a:lnTo>
                <a:lnTo>
                  <a:pt x="6479249" y="3153311"/>
                </a:lnTo>
                <a:lnTo>
                  <a:pt x="0" y="3153311"/>
                </a:lnTo>
                <a:lnTo>
                  <a:pt x="0" y="0"/>
                </a:lnTo>
                <a:close/>
              </a:path>
            </a:pathLst>
          </a:custGeom>
          <a:blipFill>
            <a:blip r:embed="rId3">
              <a:extLst>
                <a:ext uri="{96DAC541-7B7A-43D3-8B79-37D633B846F1}">
                  <asvg:svgBlip xmlns:asvg="http://schemas.microsoft.com/office/drawing/2016/SVG/main" r:embed="rId4"/>
                </a:ext>
              </a:extLst>
            </a:blip>
            <a:stretch>
              <a:fillRect l="0" t="-52737" r="0" b="-52737"/>
            </a:stretch>
          </a:blipFill>
        </p:spPr>
      </p:sp>
      <p:sp>
        <p:nvSpPr>
          <p:cNvPr name="TextBox 10" id="10"/>
          <p:cNvSpPr txBox="true"/>
          <p:nvPr/>
        </p:nvSpPr>
        <p:spPr>
          <a:xfrm rot="0">
            <a:off x="2784567" y="3600450"/>
            <a:ext cx="6793727" cy="3200185"/>
          </a:xfrm>
          <a:prstGeom prst="rect">
            <a:avLst/>
          </a:prstGeom>
        </p:spPr>
        <p:txBody>
          <a:bodyPr anchor="t" rtlCol="false" tIns="0" lIns="0" bIns="0" rIns="0">
            <a:spAutoFit/>
          </a:bodyPr>
          <a:lstStyle/>
          <a:p>
            <a:pPr>
              <a:lnSpc>
                <a:spcPts val="3172"/>
              </a:lnSpc>
            </a:pPr>
            <a:r>
              <a:rPr lang="en-US" sz="2115" spc="42">
                <a:solidFill>
                  <a:srgbClr val="4CB8B4"/>
                </a:solidFill>
                <a:latin typeface="Montserrat Light Bold"/>
              </a:rPr>
              <a:t>Instagram</a:t>
            </a:r>
          </a:p>
          <a:p>
            <a:pPr>
              <a:lnSpc>
                <a:spcPts val="3172"/>
              </a:lnSpc>
            </a:pPr>
            <a:r>
              <a:rPr lang="en-US" sz="2115" spc="42">
                <a:solidFill>
                  <a:srgbClr val="4CB8B4"/>
                </a:solidFill>
                <a:latin typeface="Montserrat Light"/>
              </a:rPr>
              <a:t>Mayoritas pengguna Instagram adalah generasi millenials yang gemar memproduksi konten foto atau video berestetika. Instagram mengutamakan keindahan dalam setiap kontennya untuk mengingkatkan partisipasi (engagement) likes dan komen dalam setiap unggahannya. </a:t>
            </a:r>
          </a:p>
        </p:txBody>
      </p:sp>
      <p:grpSp>
        <p:nvGrpSpPr>
          <p:cNvPr name="Group 11" id="11"/>
          <p:cNvGrpSpPr/>
          <p:nvPr/>
        </p:nvGrpSpPr>
        <p:grpSpPr>
          <a:xfrm rot="0">
            <a:off x="2233246" y="3206262"/>
            <a:ext cx="714376" cy="568253"/>
            <a:chOff x="0" y="0"/>
            <a:chExt cx="6346308" cy="5126990"/>
          </a:xfrm>
        </p:grpSpPr>
        <p:sp>
          <p:nvSpPr>
            <p:cNvPr name="Freeform 12" id="12"/>
            <p:cNvSpPr/>
            <p:nvPr/>
          </p:nvSpPr>
          <p:spPr>
            <a:xfrm flipH="false" flipV="false" rot="0">
              <a:off x="0" y="0"/>
              <a:ext cx="6346308" cy="5126990"/>
            </a:xfrm>
            <a:custGeom>
              <a:avLst/>
              <a:gdLst/>
              <a:ahLst/>
              <a:cxnLst/>
              <a:rect r="r" b="b" t="t" l="l"/>
              <a:pathLst>
                <a:path h="5126990" w="6346308">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name="Group 13" id="13"/>
          <p:cNvGrpSpPr/>
          <p:nvPr/>
        </p:nvGrpSpPr>
        <p:grpSpPr>
          <a:xfrm rot="0">
            <a:off x="-674077" y="3956538"/>
            <a:ext cx="1517551" cy="1223101"/>
            <a:chOff x="0" y="0"/>
            <a:chExt cx="6361360" cy="5126990"/>
          </a:xfrm>
        </p:grpSpPr>
        <p:sp>
          <p:nvSpPr>
            <p:cNvPr name="Freeform 14" id="14"/>
            <p:cNvSpPr/>
            <p:nvPr/>
          </p:nvSpPr>
          <p:spPr>
            <a:xfrm flipH="false" flipV="false" rot="0">
              <a:off x="0" y="0"/>
              <a:ext cx="6361360" cy="5126990"/>
            </a:xfrm>
            <a:custGeom>
              <a:avLst/>
              <a:gdLst/>
              <a:ahLst/>
              <a:cxnLst/>
              <a:rect r="r" b="b" t="t" l="l"/>
              <a:pathLst>
                <a:path h="5126990" w="6361360">
                  <a:moveTo>
                    <a:pt x="3539420" y="0"/>
                  </a:moveTo>
                  <a:lnTo>
                    <a:pt x="0" y="0"/>
                  </a:lnTo>
                  <a:lnTo>
                    <a:pt x="2821940" y="2564130"/>
                  </a:lnTo>
                  <a:lnTo>
                    <a:pt x="0" y="5126990"/>
                  </a:lnTo>
                  <a:lnTo>
                    <a:pt x="3539420" y="5126990"/>
                  </a:lnTo>
                  <a:lnTo>
                    <a:pt x="6361360" y="2564130"/>
                  </a:lnTo>
                  <a:close/>
                </a:path>
              </a:pathLst>
            </a:custGeom>
            <a:solidFill>
              <a:srgbClr val="4CB8B4"/>
            </a:solidFill>
          </p:spPr>
        </p:sp>
      </p:grpSp>
      <p:grpSp>
        <p:nvGrpSpPr>
          <p:cNvPr name="Group 15" id="15"/>
          <p:cNvGrpSpPr/>
          <p:nvPr/>
        </p:nvGrpSpPr>
        <p:grpSpPr>
          <a:xfrm rot="0">
            <a:off x="8675077" y="6342185"/>
            <a:ext cx="718955" cy="575164"/>
            <a:chOff x="0" y="0"/>
            <a:chExt cx="6408833" cy="5126990"/>
          </a:xfrm>
        </p:grpSpPr>
        <p:sp>
          <p:nvSpPr>
            <p:cNvPr name="Freeform 16" id="16"/>
            <p:cNvSpPr/>
            <p:nvPr/>
          </p:nvSpPr>
          <p:spPr>
            <a:xfrm flipH="false" flipV="false" rot="0">
              <a:off x="0" y="0"/>
              <a:ext cx="6408833" cy="5126990"/>
            </a:xfrm>
            <a:custGeom>
              <a:avLst/>
              <a:gdLst/>
              <a:ahLst/>
              <a:cxnLst/>
              <a:rect r="r" b="b" t="t" l="l"/>
              <a:pathLst>
                <a:path h="5126990" w="6408833">
                  <a:moveTo>
                    <a:pt x="3586893" y="0"/>
                  </a:moveTo>
                  <a:lnTo>
                    <a:pt x="0" y="0"/>
                  </a:lnTo>
                  <a:lnTo>
                    <a:pt x="2821940" y="2564130"/>
                  </a:lnTo>
                  <a:lnTo>
                    <a:pt x="0" y="5126990"/>
                  </a:lnTo>
                  <a:lnTo>
                    <a:pt x="3586893" y="5126990"/>
                  </a:lnTo>
                  <a:lnTo>
                    <a:pt x="6408833" y="2564130"/>
                  </a:lnTo>
                  <a:close/>
                </a:path>
              </a:pathLst>
            </a:custGeom>
            <a:solidFill>
              <a:srgbClr val="FF7477"/>
            </a:solidFill>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0" y="0"/>
            <a:ext cx="2063119" cy="7315200"/>
            <a:chOff x="0" y="0"/>
            <a:chExt cx="2750825" cy="9753600"/>
          </a:xfrm>
        </p:grpSpPr>
        <p:pic>
          <p:nvPicPr>
            <p:cNvPr name="Picture 3" id="3"/>
            <p:cNvPicPr>
              <a:picLocks noChangeAspect="true"/>
            </p:cNvPicPr>
            <p:nvPr/>
          </p:nvPicPr>
          <p:blipFill>
            <a:blip r:embed="rId2">
              <a:alphaModFix amt="18000"/>
            </a:blip>
            <a:srcRect l="64346" t="0" r="16953" b="0"/>
            <a:stretch>
              <a:fillRect/>
            </a:stretch>
          </p:blipFill>
          <p:spPr>
            <a:xfrm flipH="false" flipV="false">
              <a:off x="0" y="0"/>
              <a:ext cx="2750825" cy="9753600"/>
            </a:xfrm>
            <a:prstGeom prst="rect">
              <a:avLst/>
            </a:prstGeom>
          </p:spPr>
        </p:pic>
      </p:grpSp>
      <p:grpSp>
        <p:nvGrpSpPr>
          <p:cNvPr name="Group 4" id="4"/>
          <p:cNvGrpSpPr/>
          <p:nvPr/>
        </p:nvGrpSpPr>
        <p:grpSpPr>
          <a:xfrm rot="0">
            <a:off x="1312985" y="949569"/>
            <a:ext cx="1355605" cy="1091377"/>
            <a:chOff x="0" y="0"/>
            <a:chExt cx="6368356" cy="5126990"/>
          </a:xfrm>
        </p:grpSpPr>
        <p:sp>
          <p:nvSpPr>
            <p:cNvPr name="Freeform 5" id="5"/>
            <p:cNvSpPr/>
            <p:nvPr/>
          </p:nvSpPr>
          <p:spPr>
            <a:xfrm flipH="false" flipV="false" rot="0">
              <a:off x="0" y="0"/>
              <a:ext cx="6368356" cy="5126990"/>
            </a:xfrm>
            <a:custGeom>
              <a:avLst/>
              <a:gdLst/>
              <a:ahLst/>
              <a:cxnLst/>
              <a:rect r="r" b="b" t="t" l="l"/>
              <a:pathLst>
                <a:path h="5126990" w="6368356">
                  <a:moveTo>
                    <a:pt x="3546416" y="0"/>
                  </a:moveTo>
                  <a:lnTo>
                    <a:pt x="0" y="0"/>
                  </a:lnTo>
                  <a:lnTo>
                    <a:pt x="2821940" y="2564130"/>
                  </a:lnTo>
                  <a:lnTo>
                    <a:pt x="0" y="5126990"/>
                  </a:lnTo>
                  <a:lnTo>
                    <a:pt x="3546416" y="5126990"/>
                  </a:lnTo>
                  <a:lnTo>
                    <a:pt x="6368356" y="2564130"/>
                  </a:lnTo>
                  <a:close/>
                </a:path>
              </a:pathLst>
            </a:custGeom>
            <a:solidFill>
              <a:srgbClr val="FFCC58"/>
            </a:solidFill>
          </p:spPr>
        </p:sp>
      </p:grpSp>
      <p:grpSp>
        <p:nvGrpSpPr>
          <p:cNvPr name="Group 6" id="6"/>
          <p:cNvGrpSpPr/>
          <p:nvPr/>
        </p:nvGrpSpPr>
        <p:grpSpPr>
          <a:xfrm rot="0">
            <a:off x="937846" y="2051538"/>
            <a:ext cx="718955" cy="575164"/>
            <a:chOff x="0" y="0"/>
            <a:chExt cx="6408833" cy="5126990"/>
          </a:xfrm>
        </p:grpSpPr>
        <p:sp>
          <p:nvSpPr>
            <p:cNvPr name="Freeform 7" id="7"/>
            <p:cNvSpPr/>
            <p:nvPr/>
          </p:nvSpPr>
          <p:spPr>
            <a:xfrm flipH="false" flipV="false" rot="0">
              <a:off x="0" y="0"/>
              <a:ext cx="6408833" cy="5126990"/>
            </a:xfrm>
            <a:custGeom>
              <a:avLst/>
              <a:gdLst/>
              <a:ahLst/>
              <a:cxnLst/>
              <a:rect r="r" b="b" t="t" l="l"/>
              <a:pathLst>
                <a:path h="5126990" w="6408833">
                  <a:moveTo>
                    <a:pt x="3586893" y="0"/>
                  </a:moveTo>
                  <a:lnTo>
                    <a:pt x="0" y="0"/>
                  </a:lnTo>
                  <a:lnTo>
                    <a:pt x="2821940" y="2564130"/>
                  </a:lnTo>
                  <a:lnTo>
                    <a:pt x="0" y="5126990"/>
                  </a:lnTo>
                  <a:lnTo>
                    <a:pt x="3586893" y="5126990"/>
                  </a:lnTo>
                  <a:lnTo>
                    <a:pt x="6408833" y="2564130"/>
                  </a:lnTo>
                  <a:close/>
                </a:path>
              </a:pathLst>
            </a:custGeom>
            <a:solidFill>
              <a:srgbClr val="FF7477"/>
            </a:solidFill>
          </p:spPr>
        </p:sp>
      </p:grpSp>
      <p:sp>
        <p:nvSpPr>
          <p:cNvPr name="TextBox 8" id="8"/>
          <p:cNvSpPr txBox="true"/>
          <p:nvPr/>
        </p:nvSpPr>
        <p:spPr>
          <a:xfrm rot="0">
            <a:off x="2919046" y="594639"/>
            <a:ext cx="5801650" cy="2623123"/>
          </a:xfrm>
          <a:prstGeom prst="rect">
            <a:avLst/>
          </a:prstGeom>
        </p:spPr>
        <p:txBody>
          <a:bodyPr anchor="t" rtlCol="false" tIns="0" lIns="0" bIns="0" rIns="0">
            <a:spAutoFit/>
          </a:bodyPr>
          <a:lstStyle/>
          <a:p>
            <a:pPr>
              <a:lnSpc>
                <a:spcPts val="6766"/>
              </a:lnSpc>
            </a:pPr>
            <a:r>
              <a:rPr lang="en-US" sz="6976" spc="139">
                <a:solidFill>
                  <a:srgbClr val="4CB8B4"/>
                </a:solidFill>
                <a:latin typeface="Montserrat Classic Bold"/>
              </a:rPr>
              <a:t>Mengenal Media Sosial</a:t>
            </a:r>
          </a:p>
        </p:txBody>
      </p:sp>
      <p:sp>
        <p:nvSpPr>
          <p:cNvPr name="Freeform 9" id="9"/>
          <p:cNvSpPr/>
          <p:nvPr/>
        </p:nvSpPr>
        <p:spPr>
          <a:xfrm flipH="false" flipV="false" rot="0">
            <a:off x="2579077" y="3493477"/>
            <a:ext cx="6479249" cy="3153311"/>
          </a:xfrm>
          <a:custGeom>
            <a:avLst/>
            <a:gdLst/>
            <a:ahLst/>
            <a:cxnLst/>
            <a:rect r="r" b="b" t="t" l="l"/>
            <a:pathLst>
              <a:path h="3153311" w="6479249">
                <a:moveTo>
                  <a:pt x="0" y="0"/>
                </a:moveTo>
                <a:lnTo>
                  <a:pt x="6479249" y="0"/>
                </a:lnTo>
                <a:lnTo>
                  <a:pt x="6479249" y="3153311"/>
                </a:lnTo>
                <a:lnTo>
                  <a:pt x="0" y="3153311"/>
                </a:lnTo>
                <a:lnTo>
                  <a:pt x="0" y="0"/>
                </a:lnTo>
                <a:close/>
              </a:path>
            </a:pathLst>
          </a:custGeom>
          <a:blipFill>
            <a:blip r:embed="rId3">
              <a:extLst>
                <a:ext uri="{96DAC541-7B7A-43D3-8B79-37D633B846F1}">
                  <asvg:svgBlip xmlns:asvg="http://schemas.microsoft.com/office/drawing/2016/SVG/main" r:embed="rId4"/>
                </a:ext>
              </a:extLst>
            </a:blip>
            <a:stretch>
              <a:fillRect l="0" t="-52737" r="0" b="-52737"/>
            </a:stretch>
          </a:blipFill>
        </p:spPr>
      </p:sp>
      <p:sp>
        <p:nvSpPr>
          <p:cNvPr name="TextBox 10" id="10"/>
          <p:cNvSpPr txBox="true"/>
          <p:nvPr/>
        </p:nvSpPr>
        <p:spPr>
          <a:xfrm rot="0">
            <a:off x="2784567" y="3600450"/>
            <a:ext cx="6793727" cy="2800210"/>
          </a:xfrm>
          <a:prstGeom prst="rect">
            <a:avLst/>
          </a:prstGeom>
        </p:spPr>
        <p:txBody>
          <a:bodyPr anchor="t" rtlCol="false" tIns="0" lIns="0" bIns="0" rIns="0">
            <a:spAutoFit/>
          </a:bodyPr>
          <a:lstStyle/>
          <a:p>
            <a:pPr>
              <a:lnSpc>
                <a:spcPts val="3172"/>
              </a:lnSpc>
            </a:pPr>
            <a:r>
              <a:rPr lang="en-US" sz="2115" spc="42">
                <a:solidFill>
                  <a:srgbClr val="4CB8B4"/>
                </a:solidFill>
                <a:latin typeface="Montserrat Light Bold"/>
              </a:rPr>
              <a:t>Youtube</a:t>
            </a:r>
          </a:p>
          <a:p>
            <a:pPr>
              <a:lnSpc>
                <a:spcPts val="3172"/>
              </a:lnSpc>
            </a:pPr>
            <a:r>
              <a:rPr lang="en-US" sz="2115" spc="42">
                <a:solidFill>
                  <a:srgbClr val="4CB8B4"/>
                </a:solidFill>
                <a:latin typeface="Montserrat Light"/>
              </a:rPr>
              <a:t>Sebagai platform video, investasi terhadap konten di youtube ini memang cukup besar. Riset menunjukkan bahwa Youtube memiliki jangkauan yang sama dengan televisi mengingat masyarakat Indonesia begitu sering mencari konten video menarik.</a:t>
            </a:r>
          </a:p>
        </p:txBody>
      </p:sp>
      <p:grpSp>
        <p:nvGrpSpPr>
          <p:cNvPr name="Group 11" id="11"/>
          <p:cNvGrpSpPr/>
          <p:nvPr/>
        </p:nvGrpSpPr>
        <p:grpSpPr>
          <a:xfrm rot="0">
            <a:off x="2233246" y="3206262"/>
            <a:ext cx="714376" cy="568253"/>
            <a:chOff x="0" y="0"/>
            <a:chExt cx="6346308" cy="5126990"/>
          </a:xfrm>
        </p:grpSpPr>
        <p:sp>
          <p:nvSpPr>
            <p:cNvPr name="Freeform 12" id="12"/>
            <p:cNvSpPr/>
            <p:nvPr/>
          </p:nvSpPr>
          <p:spPr>
            <a:xfrm flipH="false" flipV="false" rot="0">
              <a:off x="0" y="0"/>
              <a:ext cx="6346308" cy="5126990"/>
            </a:xfrm>
            <a:custGeom>
              <a:avLst/>
              <a:gdLst/>
              <a:ahLst/>
              <a:cxnLst/>
              <a:rect r="r" b="b" t="t" l="l"/>
              <a:pathLst>
                <a:path h="5126990" w="6346308">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name="Group 13" id="13"/>
          <p:cNvGrpSpPr/>
          <p:nvPr/>
        </p:nvGrpSpPr>
        <p:grpSpPr>
          <a:xfrm rot="0">
            <a:off x="-674077" y="3956538"/>
            <a:ext cx="1517551" cy="1223101"/>
            <a:chOff x="0" y="0"/>
            <a:chExt cx="6361360" cy="5126990"/>
          </a:xfrm>
        </p:grpSpPr>
        <p:sp>
          <p:nvSpPr>
            <p:cNvPr name="Freeform 14" id="14"/>
            <p:cNvSpPr/>
            <p:nvPr/>
          </p:nvSpPr>
          <p:spPr>
            <a:xfrm flipH="false" flipV="false" rot="0">
              <a:off x="0" y="0"/>
              <a:ext cx="6361360" cy="5126990"/>
            </a:xfrm>
            <a:custGeom>
              <a:avLst/>
              <a:gdLst/>
              <a:ahLst/>
              <a:cxnLst/>
              <a:rect r="r" b="b" t="t" l="l"/>
              <a:pathLst>
                <a:path h="5126990" w="6361360">
                  <a:moveTo>
                    <a:pt x="3539420" y="0"/>
                  </a:moveTo>
                  <a:lnTo>
                    <a:pt x="0" y="0"/>
                  </a:lnTo>
                  <a:lnTo>
                    <a:pt x="2821940" y="2564130"/>
                  </a:lnTo>
                  <a:lnTo>
                    <a:pt x="0" y="5126990"/>
                  </a:lnTo>
                  <a:lnTo>
                    <a:pt x="3539420" y="5126990"/>
                  </a:lnTo>
                  <a:lnTo>
                    <a:pt x="6361360" y="2564130"/>
                  </a:lnTo>
                  <a:close/>
                </a:path>
              </a:pathLst>
            </a:custGeom>
            <a:solidFill>
              <a:srgbClr val="4CB8B4"/>
            </a:solidFill>
          </p:spPr>
        </p:sp>
      </p:grpSp>
      <p:grpSp>
        <p:nvGrpSpPr>
          <p:cNvPr name="Group 15" id="15"/>
          <p:cNvGrpSpPr/>
          <p:nvPr/>
        </p:nvGrpSpPr>
        <p:grpSpPr>
          <a:xfrm rot="0">
            <a:off x="8675077" y="6342185"/>
            <a:ext cx="718955" cy="575164"/>
            <a:chOff x="0" y="0"/>
            <a:chExt cx="6408833" cy="5126990"/>
          </a:xfrm>
        </p:grpSpPr>
        <p:sp>
          <p:nvSpPr>
            <p:cNvPr name="Freeform 16" id="16"/>
            <p:cNvSpPr/>
            <p:nvPr/>
          </p:nvSpPr>
          <p:spPr>
            <a:xfrm flipH="false" flipV="false" rot="0">
              <a:off x="0" y="0"/>
              <a:ext cx="6408833" cy="5126990"/>
            </a:xfrm>
            <a:custGeom>
              <a:avLst/>
              <a:gdLst/>
              <a:ahLst/>
              <a:cxnLst/>
              <a:rect r="r" b="b" t="t" l="l"/>
              <a:pathLst>
                <a:path h="5126990" w="6408833">
                  <a:moveTo>
                    <a:pt x="3586893" y="0"/>
                  </a:moveTo>
                  <a:lnTo>
                    <a:pt x="0" y="0"/>
                  </a:lnTo>
                  <a:lnTo>
                    <a:pt x="2821940" y="2564130"/>
                  </a:lnTo>
                  <a:lnTo>
                    <a:pt x="0" y="5126990"/>
                  </a:lnTo>
                  <a:lnTo>
                    <a:pt x="3586893" y="5126990"/>
                  </a:lnTo>
                  <a:lnTo>
                    <a:pt x="6408833" y="2564130"/>
                  </a:lnTo>
                  <a:close/>
                </a:path>
              </a:pathLst>
            </a:custGeom>
            <a:solidFill>
              <a:srgbClr val="FF7477"/>
            </a:solidFill>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0" y="0"/>
            <a:ext cx="2063119" cy="7315200"/>
            <a:chOff x="0" y="0"/>
            <a:chExt cx="2750825" cy="9753600"/>
          </a:xfrm>
        </p:grpSpPr>
        <p:pic>
          <p:nvPicPr>
            <p:cNvPr name="Picture 3" id="3"/>
            <p:cNvPicPr>
              <a:picLocks noChangeAspect="true"/>
            </p:cNvPicPr>
            <p:nvPr/>
          </p:nvPicPr>
          <p:blipFill>
            <a:blip r:embed="rId2">
              <a:alphaModFix amt="18000"/>
            </a:blip>
            <a:srcRect l="64346" t="0" r="16953" b="0"/>
            <a:stretch>
              <a:fillRect/>
            </a:stretch>
          </p:blipFill>
          <p:spPr>
            <a:xfrm flipH="false" flipV="false">
              <a:off x="0" y="0"/>
              <a:ext cx="2750825" cy="9753600"/>
            </a:xfrm>
            <a:prstGeom prst="rect">
              <a:avLst/>
            </a:prstGeom>
          </p:spPr>
        </p:pic>
      </p:grpSp>
      <p:grpSp>
        <p:nvGrpSpPr>
          <p:cNvPr name="Group 4" id="4"/>
          <p:cNvGrpSpPr/>
          <p:nvPr/>
        </p:nvGrpSpPr>
        <p:grpSpPr>
          <a:xfrm rot="0">
            <a:off x="1312985" y="949569"/>
            <a:ext cx="1355605" cy="1091377"/>
            <a:chOff x="0" y="0"/>
            <a:chExt cx="6368356" cy="5126990"/>
          </a:xfrm>
        </p:grpSpPr>
        <p:sp>
          <p:nvSpPr>
            <p:cNvPr name="Freeform 5" id="5"/>
            <p:cNvSpPr/>
            <p:nvPr/>
          </p:nvSpPr>
          <p:spPr>
            <a:xfrm flipH="false" flipV="false" rot="0">
              <a:off x="0" y="0"/>
              <a:ext cx="6368356" cy="5126990"/>
            </a:xfrm>
            <a:custGeom>
              <a:avLst/>
              <a:gdLst/>
              <a:ahLst/>
              <a:cxnLst/>
              <a:rect r="r" b="b" t="t" l="l"/>
              <a:pathLst>
                <a:path h="5126990" w="6368356">
                  <a:moveTo>
                    <a:pt x="3546416" y="0"/>
                  </a:moveTo>
                  <a:lnTo>
                    <a:pt x="0" y="0"/>
                  </a:lnTo>
                  <a:lnTo>
                    <a:pt x="2821940" y="2564130"/>
                  </a:lnTo>
                  <a:lnTo>
                    <a:pt x="0" y="5126990"/>
                  </a:lnTo>
                  <a:lnTo>
                    <a:pt x="3546416" y="5126990"/>
                  </a:lnTo>
                  <a:lnTo>
                    <a:pt x="6368356" y="2564130"/>
                  </a:lnTo>
                  <a:close/>
                </a:path>
              </a:pathLst>
            </a:custGeom>
            <a:solidFill>
              <a:srgbClr val="FFCC58"/>
            </a:solidFill>
          </p:spPr>
        </p:sp>
      </p:grpSp>
      <p:grpSp>
        <p:nvGrpSpPr>
          <p:cNvPr name="Group 6" id="6"/>
          <p:cNvGrpSpPr/>
          <p:nvPr/>
        </p:nvGrpSpPr>
        <p:grpSpPr>
          <a:xfrm rot="0">
            <a:off x="937846" y="2051538"/>
            <a:ext cx="718955" cy="575164"/>
            <a:chOff x="0" y="0"/>
            <a:chExt cx="6408833" cy="5126990"/>
          </a:xfrm>
        </p:grpSpPr>
        <p:sp>
          <p:nvSpPr>
            <p:cNvPr name="Freeform 7" id="7"/>
            <p:cNvSpPr/>
            <p:nvPr/>
          </p:nvSpPr>
          <p:spPr>
            <a:xfrm flipH="false" flipV="false" rot="0">
              <a:off x="0" y="0"/>
              <a:ext cx="6408833" cy="5126990"/>
            </a:xfrm>
            <a:custGeom>
              <a:avLst/>
              <a:gdLst/>
              <a:ahLst/>
              <a:cxnLst/>
              <a:rect r="r" b="b" t="t" l="l"/>
              <a:pathLst>
                <a:path h="5126990" w="6408833">
                  <a:moveTo>
                    <a:pt x="3586893" y="0"/>
                  </a:moveTo>
                  <a:lnTo>
                    <a:pt x="0" y="0"/>
                  </a:lnTo>
                  <a:lnTo>
                    <a:pt x="2821940" y="2564130"/>
                  </a:lnTo>
                  <a:lnTo>
                    <a:pt x="0" y="5126990"/>
                  </a:lnTo>
                  <a:lnTo>
                    <a:pt x="3586893" y="5126990"/>
                  </a:lnTo>
                  <a:lnTo>
                    <a:pt x="6408833" y="2564130"/>
                  </a:lnTo>
                  <a:close/>
                </a:path>
              </a:pathLst>
            </a:custGeom>
            <a:solidFill>
              <a:srgbClr val="FF7477"/>
            </a:solidFill>
          </p:spPr>
        </p:sp>
      </p:grpSp>
      <p:sp>
        <p:nvSpPr>
          <p:cNvPr name="TextBox 8" id="8"/>
          <p:cNvSpPr txBox="true"/>
          <p:nvPr/>
        </p:nvSpPr>
        <p:spPr>
          <a:xfrm rot="0">
            <a:off x="2919046" y="594639"/>
            <a:ext cx="5801650" cy="2623123"/>
          </a:xfrm>
          <a:prstGeom prst="rect">
            <a:avLst/>
          </a:prstGeom>
        </p:spPr>
        <p:txBody>
          <a:bodyPr anchor="t" rtlCol="false" tIns="0" lIns="0" bIns="0" rIns="0">
            <a:spAutoFit/>
          </a:bodyPr>
          <a:lstStyle/>
          <a:p>
            <a:pPr>
              <a:lnSpc>
                <a:spcPts val="6766"/>
              </a:lnSpc>
            </a:pPr>
            <a:r>
              <a:rPr lang="en-US" sz="6976" spc="139">
                <a:solidFill>
                  <a:srgbClr val="4CB8B4"/>
                </a:solidFill>
                <a:latin typeface="Montserrat Classic Bold"/>
              </a:rPr>
              <a:t>Mengenal Media Sosial</a:t>
            </a:r>
          </a:p>
        </p:txBody>
      </p:sp>
      <p:sp>
        <p:nvSpPr>
          <p:cNvPr name="Freeform 9" id="9"/>
          <p:cNvSpPr/>
          <p:nvPr/>
        </p:nvSpPr>
        <p:spPr>
          <a:xfrm flipH="false" flipV="false" rot="0">
            <a:off x="2579077" y="3493477"/>
            <a:ext cx="6479249" cy="3153311"/>
          </a:xfrm>
          <a:custGeom>
            <a:avLst/>
            <a:gdLst/>
            <a:ahLst/>
            <a:cxnLst/>
            <a:rect r="r" b="b" t="t" l="l"/>
            <a:pathLst>
              <a:path h="3153311" w="6479249">
                <a:moveTo>
                  <a:pt x="0" y="0"/>
                </a:moveTo>
                <a:lnTo>
                  <a:pt x="6479249" y="0"/>
                </a:lnTo>
                <a:lnTo>
                  <a:pt x="6479249" y="3153311"/>
                </a:lnTo>
                <a:lnTo>
                  <a:pt x="0" y="3153311"/>
                </a:lnTo>
                <a:lnTo>
                  <a:pt x="0" y="0"/>
                </a:lnTo>
                <a:close/>
              </a:path>
            </a:pathLst>
          </a:custGeom>
          <a:blipFill>
            <a:blip r:embed="rId3">
              <a:extLst>
                <a:ext uri="{96DAC541-7B7A-43D3-8B79-37D633B846F1}">
                  <asvg:svgBlip xmlns:asvg="http://schemas.microsoft.com/office/drawing/2016/SVG/main" r:embed="rId4"/>
                </a:ext>
              </a:extLst>
            </a:blip>
            <a:stretch>
              <a:fillRect l="0" t="-52737" r="0" b="-52737"/>
            </a:stretch>
          </a:blipFill>
        </p:spPr>
      </p:sp>
      <p:sp>
        <p:nvSpPr>
          <p:cNvPr name="TextBox 10" id="10"/>
          <p:cNvSpPr txBox="true"/>
          <p:nvPr/>
        </p:nvSpPr>
        <p:spPr>
          <a:xfrm rot="0">
            <a:off x="2784567" y="3600450"/>
            <a:ext cx="6793727" cy="2800210"/>
          </a:xfrm>
          <a:prstGeom prst="rect">
            <a:avLst/>
          </a:prstGeom>
        </p:spPr>
        <p:txBody>
          <a:bodyPr anchor="t" rtlCol="false" tIns="0" lIns="0" bIns="0" rIns="0">
            <a:spAutoFit/>
          </a:bodyPr>
          <a:lstStyle/>
          <a:p>
            <a:pPr>
              <a:lnSpc>
                <a:spcPts val="3172"/>
              </a:lnSpc>
            </a:pPr>
            <a:r>
              <a:rPr lang="en-US" sz="2115" spc="42">
                <a:solidFill>
                  <a:srgbClr val="4CB8B4"/>
                </a:solidFill>
                <a:latin typeface="Montserrat Light Bold"/>
              </a:rPr>
              <a:t>Twitter</a:t>
            </a:r>
          </a:p>
          <a:p>
            <a:pPr>
              <a:lnSpc>
                <a:spcPts val="3172"/>
              </a:lnSpc>
            </a:pPr>
            <a:r>
              <a:rPr lang="en-US" sz="2115" spc="42">
                <a:solidFill>
                  <a:srgbClr val="4CB8B4"/>
                </a:solidFill>
                <a:latin typeface="Montserrat Light"/>
              </a:rPr>
              <a:t>Pengguna Twitter sangatlah ekspresif dan perlu kemampuan menyampaikan pesan secara singkat karena Twitter hanya memiliki karakter huruf yang terbatas sehingga pengguna harus bisa membuat konten yang jelas tapi dapat menarik perhatian audiens.</a:t>
            </a:r>
          </a:p>
        </p:txBody>
      </p:sp>
      <p:grpSp>
        <p:nvGrpSpPr>
          <p:cNvPr name="Group 11" id="11"/>
          <p:cNvGrpSpPr/>
          <p:nvPr/>
        </p:nvGrpSpPr>
        <p:grpSpPr>
          <a:xfrm rot="0">
            <a:off x="2233246" y="3206262"/>
            <a:ext cx="714376" cy="568253"/>
            <a:chOff x="0" y="0"/>
            <a:chExt cx="6346308" cy="5126990"/>
          </a:xfrm>
        </p:grpSpPr>
        <p:sp>
          <p:nvSpPr>
            <p:cNvPr name="Freeform 12" id="12"/>
            <p:cNvSpPr/>
            <p:nvPr/>
          </p:nvSpPr>
          <p:spPr>
            <a:xfrm flipH="false" flipV="false" rot="0">
              <a:off x="0" y="0"/>
              <a:ext cx="6346308" cy="5126990"/>
            </a:xfrm>
            <a:custGeom>
              <a:avLst/>
              <a:gdLst/>
              <a:ahLst/>
              <a:cxnLst/>
              <a:rect r="r" b="b" t="t" l="l"/>
              <a:pathLst>
                <a:path h="5126990" w="6346308">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name="Group 13" id="13"/>
          <p:cNvGrpSpPr/>
          <p:nvPr/>
        </p:nvGrpSpPr>
        <p:grpSpPr>
          <a:xfrm rot="0">
            <a:off x="-674077" y="3956538"/>
            <a:ext cx="1517551" cy="1223101"/>
            <a:chOff x="0" y="0"/>
            <a:chExt cx="6361360" cy="5126990"/>
          </a:xfrm>
        </p:grpSpPr>
        <p:sp>
          <p:nvSpPr>
            <p:cNvPr name="Freeform 14" id="14"/>
            <p:cNvSpPr/>
            <p:nvPr/>
          </p:nvSpPr>
          <p:spPr>
            <a:xfrm flipH="false" flipV="false" rot="0">
              <a:off x="0" y="0"/>
              <a:ext cx="6361360" cy="5126990"/>
            </a:xfrm>
            <a:custGeom>
              <a:avLst/>
              <a:gdLst/>
              <a:ahLst/>
              <a:cxnLst/>
              <a:rect r="r" b="b" t="t" l="l"/>
              <a:pathLst>
                <a:path h="5126990" w="6361360">
                  <a:moveTo>
                    <a:pt x="3539420" y="0"/>
                  </a:moveTo>
                  <a:lnTo>
                    <a:pt x="0" y="0"/>
                  </a:lnTo>
                  <a:lnTo>
                    <a:pt x="2821940" y="2564130"/>
                  </a:lnTo>
                  <a:lnTo>
                    <a:pt x="0" y="5126990"/>
                  </a:lnTo>
                  <a:lnTo>
                    <a:pt x="3539420" y="5126990"/>
                  </a:lnTo>
                  <a:lnTo>
                    <a:pt x="6361360" y="2564130"/>
                  </a:lnTo>
                  <a:close/>
                </a:path>
              </a:pathLst>
            </a:custGeom>
            <a:solidFill>
              <a:srgbClr val="4CB8B4"/>
            </a:solidFill>
          </p:spPr>
        </p:sp>
      </p:grpSp>
      <p:grpSp>
        <p:nvGrpSpPr>
          <p:cNvPr name="Group 15" id="15"/>
          <p:cNvGrpSpPr/>
          <p:nvPr/>
        </p:nvGrpSpPr>
        <p:grpSpPr>
          <a:xfrm rot="0">
            <a:off x="8675077" y="6342185"/>
            <a:ext cx="718955" cy="575164"/>
            <a:chOff x="0" y="0"/>
            <a:chExt cx="6408833" cy="5126990"/>
          </a:xfrm>
        </p:grpSpPr>
        <p:sp>
          <p:nvSpPr>
            <p:cNvPr name="Freeform 16" id="16"/>
            <p:cNvSpPr/>
            <p:nvPr/>
          </p:nvSpPr>
          <p:spPr>
            <a:xfrm flipH="false" flipV="false" rot="0">
              <a:off x="0" y="0"/>
              <a:ext cx="6408833" cy="5126990"/>
            </a:xfrm>
            <a:custGeom>
              <a:avLst/>
              <a:gdLst/>
              <a:ahLst/>
              <a:cxnLst/>
              <a:rect r="r" b="b" t="t" l="l"/>
              <a:pathLst>
                <a:path h="5126990" w="6408833">
                  <a:moveTo>
                    <a:pt x="3586893" y="0"/>
                  </a:moveTo>
                  <a:lnTo>
                    <a:pt x="0" y="0"/>
                  </a:lnTo>
                  <a:lnTo>
                    <a:pt x="2821940" y="2564130"/>
                  </a:lnTo>
                  <a:lnTo>
                    <a:pt x="0" y="5126990"/>
                  </a:lnTo>
                  <a:lnTo>
                    <a:pt x="3586893" y="5126990"/>
                  </a:lnTo>
                  <a:lnTo>
                    <a:pt x="6408833" y="2564130"/>
                  </a:lnTo>
                  <a:close/>
                </a:path>
              </a:pathLst>
            </a:custGeom>
            <a:solidFill>
              <a:srgbClr val="FF7477"/>
            </a:solidFill>
          </p:spPr>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0" y="0"/>
            <a:ext cx="2063119" cy="7315200"/>
            <a:chOff x="0" y="0"/>
            <a:chExt cx="2750825" cy="9753600"/>
          </a:xfrm>
        </p:grpSpPr>
        <p:pic>
          <p:nvPicPr>
            <p:cNvPr name="Picture 3" id="3"/>
            <p:cNvPicPr>
              <a:picLocks noChangeAspect="true"/>
            </p:cNvPicPr>
            <p:nvPr/>
          </p:nvPicPr>
          <p:blipFill>
            <a:blip r:embed="rId2">
              <a:alphaModFix amt="18000"/>
            </a:blip>
            <a:srcRect l="64346" t="0" r="16953" b="0"/>
            <a:stretch>
              <a:fillRect/>
            </a:stretch>
          </p:blipFill>
          <p:spPr>
            <a:xfrm flipH="false" flipV="false">
              <a:off x="0" y="0"/>
              <a:ext cx="2750825" cy="9753600"/>
            </a:xfrm>
            <a:prstGeom prst="rect">
              <a:avLst/>
            </a:prstGeom>
          </p:spPr>
        </p:pic>
      </p:grpSp>
      <p:grpSp>
        <p:nvGrpSpPr>
          <p:cNvPr name="Group 4" id="4"/>
          <p:cNvGrpSpPr/>
          <p:nvPr/>
        </p:nvGrpSpPr>
        <p:grpSpPr>
          <a:xfrm rot="0">
            <a:off x="1312985" y="949569"/>
            <a:ext cx="1355605" cy="1091377"/>
            <a:chOff x="0" y="0"/>
            <a:chExt cx="6368356" cy="5126990"/>
          </a:xfrm>
        </p:grpSpPr>
        <p:sp>
          <p:nvSpPr>
            <p:cNvPr name="Freeform 5" id="5"/>
            <p:cNvSpPr/>
            <p:nvPr/>
          </p:nvSpPr>
          <p:spPr>
            <a:xfrm flipH="false" flipV="false" rot="0">
              <a:off x="0" y="0"/>
              <a:ext cx="6368356" cy="5126990"/>
            </a:xfrm>
            <a:custGeom>
              <a:avLst/>
              <a:gdLst/>
              <a:ahLst/>
              <a:cxnLst/>
              <a:rect r="r" b="b" t="t" l="l"/>
              <a:pathLst>
                <a:path h="5126990" w="6368356">
                  <a:moveTo>
                    <a:pt x="3546416" y="0"/>
                  </a:moveTo>
                  <a:lnTo>
                    <a:pt x="0" y="0"/>
                  </a:lnTo>
                  <a:lnTo>
                    <a:pt x="2821940" y="2564130"/>
                  </a:lnTo>
                  <a:lnTo>
                    <a:pt x="0" y="5126990"/>
                  </a:lnTo>
                  <a:lnTo>
                    <a:pt x="3546416" y="5126990"/>
                  </a:lnTo>
                  <a:lnTo>
                    <a:pt x="6368356" y="2564130"/>
                  </a:lnTo>
                  <a:close/>
                </a:path>
              </a:pathLst>
            </a:custGeom>
            <a:solidFill>
              <a:srgbClr val="FFCC58"/>
            </a:solidFill>
          </p:spPr>
        </p:sp>
      </p:grpSp>
      <p:grpSp>
        <p:nvGrpSpPr>
          <p:cNvPr name="Group 6" id="6"/>
          <p:cNvGrpSpPr/>
          <p:nvPr/>
        </p:nvGrpSpPr>
        <p:grpSpPr>
          <a:xfrm rot="0">
            <a:off x="937846" y="2051538"/>
            <a:ext cx="718955" cy="575164"/>
            <a:chOff x="0" y="0"/>
            <a:chExt cx="6408833" cy="5126990"/>
          </a:xfrm>
        </p:grpSpPr>
        <p:sp>
          <p:nvSpPr>
            <p:cNvPr name="Freeform 7" id="7"/>
            <p:cNvSpPr/>
            <p:nvPr/>
          </p:nvSpPr>
          <p:spPr>
            <a:xfrm flipH="false" flipV="false" rot="0">
              <a:off x="0" y="0"/>
              <a:ext cx="6408833" cy="5126990"/>
            </a:xfrm>
            <a:custGeom>
              <a:avLst/>
              <a:gdLst/>
              <a:ahLst/>
              <a:cxnLst/>
              <a:rect r="r" b="b" t="t" l="l"/>
              <a:pathLst>
                <a:path h="5126990" w="6408833">
                  <a:moveTo>
                    <a:pt x="3586893" y="0"/>
                  </a:moveTo>
                  <a:lnTo>
                    <a:pt x="0" y="0"/>
                  </a:lnTo>
                  <a:lnTo>
                    <a:pt x="2821940" y="2564130"/>
                  </a:lnTo>
                  <a:lnTo>
                    <a:pt x="0" y="5126990"/>
                  </a:lnTo>
                  <a:lnTo>
                    <a:pt x="3586893" y="5126990"/>
                  </a:lnTo>
                  <a:lnTo>
                    <a:pt x="6408833" y="2564130"/>
                  </a:lnTo>
                  <a:close/>
                </a:path>
              </a:pathLst>
            </a:custGeom>
            <a:solidFill>
              <a:srgbClr val="FF7477"/>
            </a:solidFill>
          </p:spPr>
        </p:sp>
      </p:grpSp>
      <p:sp>
        <p:nvSpPr>
          <p:cNvPr name="TextBox 8" id="8"/>
          <p:cNvSpPr txBox="true"/>
          <p:nvPr/>
        </p:nvSpPr>
        <p:spPr>
          <a:xfrm rot="0">
            <a:off x="2919046" y="594639"/>
            <a:ext cx="5801650" cy="2623123"/>
          </a:xfrm>
          <a:prstGeom prst="rect">
            <a:avLst/>
          </a:prstGeom>
        </p:spPr>
        <p:txBody>
          <a:bodyPr anchor="t" rtlCol="false" tIns="0" lIns="0" bIns="0" rIns="0">
            <a:spAutoFit/>
          </a:bodyPr>
          <a:lstStyle/>
          <a:p>
            <a:pPr>
              <a:lnSpc>
                <a:spcPts val="6766"/>
              </a:lnSpc>
            </a:pPr>
            <a:r>
              <a:rPr lang="en-US" sz="6976" spc="139">
                <a:solidFill>
                  <a:srgbClr val="4CB8B4"/>
                </a:solidFill>
                <a:latin typeface="Montserrat Classic Bold"/>
              </a:rPr>
              <a:t>Mengenal Media Sosial</a:t>
            </a:r>
          </a:p>
        </p:txBody>
      </p:sp>
      <p:sp>
        <p:nvSpPr>
          <p:cNvPr name="Freeform 9" id="9"/>
          <p:cNvSpPr/>
          <p:nvPr/>
        </p:nvSpPr>
        <p:spPr>
          <a:xfrm flipH="false" flipV="false" rot="0">
            <a:off x="2579077" y="3493477"/>
            <a:ext cx="6479249" cy="3153311"/>
          </a:xfrm>
          <a:custGeom>
            <a:avLst/>
            <a:gdLst/>
            <a:ahLst/>
            <a:cxnLst/>
            <a:rect r="r" b="b" t="t" l="l"/>
            <a:pathLst>
              <a:path h="3153311" w="6479249">
                <a:moveTo>
                  <a:pt x="0" y="0"/>
                </a:moveTo>
                <a:lnTo>
                  <a:pt x="6479249" y="0"/>
                </a:lnTo>
                <a:lnTo>
                  <a:pt x="6479249" y="3153311"/>
                </a:lnTo>
                <a:lnTo>
                  <a:pt x="0" y="3153311"/>
                </a:lnTo>
                <a:lnTo>
                  <a:pt x="0" y="0"/>
                </a:lnTo>
                <a:close/>
              </a:path>
            </a:pathLst>
          </a:custGeom>
          <a:blipFill>
            <a:blip r:embed="rId3">
              <a:extLst>
                <a:ext uri="{96DAC541-7B7A-43D3-8B79-37D633B846F1}">
                  <asvg:svgBlip xmlns:asvg="http://schemas.microsoft.com/office/drawing/2016/SVG/main" r:embed="rId4"/>
                </a:ext>
              </a:extLst>
            </a:blip>
            <a:stretch>
              <a:fillRect l="0" t="-52737" r="0" b="-52737"/>
            </a:stretch>
          </a:blipFill>
        </p:spPr>
      </p:sp>
      <p:sp>
        <p:nvSpPr>
          <p:cNvPr name="TextBox 10" id="10"/>
          <p:cNvSpPr txBox="true"/>
          <p:nvPr/>
        </p:nvSpPr>
        <p:spPr>
          <a:xfrm rot="0">
            <a:off x="2784567" y="3600450"/>
            <a:ext cx="6793727" cy="3200185"/>
          </a:xfrm>
          <a:prstGeom prst="rect">
            <a:avLst/>
          </a:prstGeom>
        </p:spPr>
        <p:txBody>
          <a:bodyPr anchor="t" rtlCol="false" tIns="0" lIns="0" bIns="0" rIns="0">
            <a:spAutoFit/>
          </a:bodyPr>
          <a:lstStyle/>
          <a:p>
            <a:pPr>
              <a:lnSpc>
                <a:spcPts val="3172"/>
              </a:lnSpc>
            </a:pPr>
            <a:r>
              <a:rPr lang="en-US" sz="2115" spc="42">
                <a:solidFill>
                  <a:srgbClr val="4CB8B4"/>
                </a:solidFill>
                <a:latin typeface="Montserrat Light Bold"/>
              </a:rPr>
              <a:t>Tiktok</a:t>
            </a:r>
          </a:p>
          <a:p>
            <a:pPr>
              <a:lnSpc>
                <a:spcPts val="3172"/>
              </a:lnSpc>
            </a:pPr>
            <a:r>
              <a:rPr lang="en-US" sz="2115" spc="42">
                <a:solidFill>
                  <a:srgbClr val="4CB8B4"/>
                </a:solidFill>
                <a:latin typeface="Montserrat Light"/>
              </a:rPr>
              <a:t>TikTok merupakan platform video pendek dimana penggunanya bebas berimajinasi dan mengekspresikan ide secara bebas dalam bentuk video. Tiktok dilengkapi fitur musik berbagai kategori dan live streaming. Kini Tiktok kerap dimanfaatkan untuk live sell karena jangkauan audiensnya sangat luas.</a:t>
            </a:r>
          </a:p>
        </p:txBody>
      </p:sp>
      <p:grpSp>
        <p:nvGrpSpPr>
          <p:cNvPr name="Group 11" id="11"/>
          <p:cNvGrpSpPr/>
          <p:nvPr/>
        </p:nvGrpSpPr>
        <p:grpSpPr>
          <a:xfrm rot="0">
            <a:off x="2233246" y="3206262"/>
            <a:ext cx="714376" cy="568253"/>
            <a:chOff x="0" y="0"/>
            <a:chExt cx="6346308" cy="5126990"/>
          </a:xfrm>
        </p:grpSpPr>
        <p:sp>
          <p:nvSpPr>
            <p:cNvPr name="Freeform 12" id="12"/>
            <p:cNvSpPr/>
            <p:nvPr/>
          </p:nvSpPr>
          <p:spPr>
            <a:xfrm flipH="false" flipV="false" rot="0">
              <a:off x="0" y="0"/>
              <a:ext cx="6346308" cy="5126990"/>
            </a:xfrm>
            <a:custGeom>
              <a:avLst/>
              <a:gdLst/>
              <a:ahLst/>
              <a:cxnLst/>
              <a:rect r="r" b="b" t="t" l="l"/>
              <a:pathLst>
                <a:path h="5126990" w="6346308">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name="Group 13" id="13"/>
          <p:cNvGrpSpPr/>
          <p:nvPr/>
        </p:nvGrpSpPr>
        <p:grpSpPr>
          <a:xfrm rot="0">
            <a:off x="-674077" y="3956538"/>
            <a:ext cx="1517551" cy="1223101"/>
            <a:chOff x="0" y="0"/>
            <a:chExt cx="6361360" cy="5126990"/>
          </a:xfrm>
        </p:grpSpPr>
        <p:sp>
          <p:nvSpPr>
            <p:cNvPr name="Freeform 14" id="14"/>
            <p:cNvSpPr/>
            <p:nvPr/>
          </p:nvSpPr>
          <p:spPr>
            <a:xfrm flipH="false" flipV="false" rot="0">
              <a:off x="0" y="0"/>
              <a:ext cx="6361360" cy="5126990"/>
            </a:xfrm>
            <a:custGeom>
              <a:avLst/>
              <a:gdLst/>
              <a:ahLst/>
              <a:cxnLst/>
              <a:rect r="r" b="b" t="t" l="l"/>
              <a:pathLst>
                <a:path h="5126990" w="6361360">
                  <a:moveTo>
                    <a:pt x="3539420" y="0"/>
                  </a:moveTo>
                  <a:lnTo>
                    <a:pt x="0" y="0"/>
                  </a:lnTo>
                  <a:lnTo>
                    <a:pt x="2821940" y="2564130"/>
                  </a:lnTo>
                  <a:lnTo>
                    <a:pt x="0" y="5126990"/>
                  </a:lnTo>
                  <a:lnTo>
                    <a:pt x="3539420" y="5126990"/>
                  </a:lnTo>
                  <a:lnTo>
                    <a:pt x="6361360" y="2564130"/>
                  </a:lnTo>
                  <a:close/>
                </a:path>
              </a:pathLst>
            </a:custGeom>
            <a:solidFill>
              <a:srgbClr val="4CB8B4"/>
            </a:solidFill>
          </p:spPr>
        </p:sp>
      </p:grpSp>
      <p:grpSp>
        <p:nvGrpSpPr>
          <p:cNvPr name="Group 15" id="15"/>
          <p:cNvGrpSpPr/>
          <p:nvPr/>
        </p:nvGrpSpPr>
        <p:grpSpPr>
          <a:xfrm rot="0">
            <a:off x="8675077" y="6342185"/>
            <a:ext cx="718955" cy="575164"/>
            <a:chOff x="0" y="0"/>
            <a:chExt cx="6408833" cy="5126990"/>
          </a:xfrm>
        </p:grpSpPr>
        <p:sp>
          <p:nvSpPr>
            <p:cNvPr name="Freeform 16" id="16"/>
            <p:cNvSpPr/>
            <p:nvPr/>
          </p:nvSpPr>
          <p:spPr>
            <a:xfrm flipH="false" flipV="false" rot="0">
              <a:off x="0" y="0"/>
              <a:ext cx="6408833" cy="5126990"/>
            </a:xfrm>
            <a:custGeom>
              <a:avLst/>
              <a:gdLst/>
              <a:ahLst/>
              <a:cxnLst/>
              <a:rect r="r" b="b" t="t" l="l"/>
              <a:pathLst>
                <a:path h="5126990" w="6408833">
                  <a:moveTo>
                    <a:pt x="3586893" y="0"/>
                  </a:moveTo>
                  <a:lnTo>
                    <a:pt x="0" y="0"/>
                  </a:lnTo>
                  <a:lnTo>
                    <a:pt x="2821940" y="2564130"/>
                  </a:lnTo>
                  <a:lnTo>
                    <a:pt x="0" y="5126990"/>
                  </a:lnTo>
                  <a:lnTo>
                    <a:pt x="3586893" y="5126990"/>
                  </a:lnTo>
                  <a:lnTo>
                    <a:pt x="6408833" y="2564130"/>
                  </a:lnTo>
                  <a:close/>
                </a:path>
              </a:pathLst>
            </a:custGeom>
            <a:solidFill>
              <a:srgbClr val="FF7477"/>
            </a:solidFill>
          </p:spPr>
        </p:sp>
      </p:grpSp>
    </p:spTree>
  </p:cSld>
  <p:clrMapOvr>
    <a:masterClrMapping/>
  </p:clrMapOvr>
</p:sld>
</file>

<file path=ppt/slides/slide15.xml><?xml version="1.0" encoding="utf-8"?>
<p:sld xmlns:p="http://schemas.openxmlformats.org/presentationml/2006/main" xmlns:a="http://schemas.openxmlformats.org/drawingml/2006/main">
  <p:cSld>
    <p:bg>
      <p:bgPr>
        <a:solidFill>
          <a:srgbClr val="FFCC58"/>
        </a:solidFill>
      </p:bgPr>
    </p:bg>
    <p:spTree>
      <p:nvGrpSpPr>
        <p:cNvPr id="1" name=""/>
        <p:cNvGrpSpPr/>
        <p:nvPr/>
      </p:nvGrpSpPr>
      <p:grpSpPr>
        <a:xfrm>
          <a:off x="0" y="0"/>
          <a:ext cx="0" cy="0"/>
          <a:chOff x="0" y="0"/>
          <a:chExt cx="0" cy="0"/>
        </a:xfrm>
      </p:grpSpPr>
      <p:grpSp>
        <p:nvGrpSpPr>
          <p:cNvPr name="Group 2" id="2"/>
          <p:cNvGrpSpPr/>
          <p:nvPr/>
        </p:nvGrpSpPr>
        <p:grpSpPr>
          <a:xfrm rot="-5400000">
            <a:off x="-1130300" y="4552950"/>
            <a:ext cx="2237946" cy="2001653"/>
            <a:chOff x="0" y="0"/>
            <a:chExt cx="5732310" cy="5126990"/>
          </a:xfrm>
        </p:grpSpPr>
        <p:sp>
          <p:nvSpPr>
            <p:cNvPr name="Freeform 3" id="3"/>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2F2F2"/>
            </a:solidFill>
          </p:spPr>
        </p:sp>
      </p:grpSp>
      <p:grpSp>
        <p:nvGrpSpPr>
          <p:cNvPr name="Group 4" id="4"/>
          <p:cNvGrpSpPr/>
          <p:nvPr/>
        </p:nvGrpSpPr>
        <p:grpSpPr>
          <a:xfrm rot="0">
            <a:off x="2265849" y="522937"/>
            <a:ext cx="6819900" cy="6503976"/>
            <a:chOff x="0" y="0"/>
            <a:chExt cx="9093200" cy="8671968"/>
          </a:xfrm>
        </p:grpSpPr>
        <p:sp>
          <p:nvSpPr>
            <p:cNvPr name="TextBox 5" id="5"/>
            <p:cNvSpPr txBox="true"/>
            <p:nvPr/>
          </p:nvSpPr>
          <p:spPr>
            <a:xfrm rot="0">
              <a:off x="0" y="142875"/>
              <a:ext cx="9093200" cy="2272244"/>
            </a:xfrm>
            <a:prstGeom prst="rect">
              <a:avLst/>
            </a:prstGeom>
          </p:spPr>
          <p:txBody>
            <a:bodyPr anchor="t" rtlCol="false" tIns="0" lIns="0" bIns="0" rIns="0">
              <a:spAutoFit/>
            </a:bodyPr>
            <a:lstStyle/>
            <a:p>
              <a:pPr>
                <a:lnSpc>
                  <a:spcPts val="6378"/>
                </a:lnSpc>
              </a:pPr>
              <a:r>
                <a:rPr lang="en-US" sz="6576" spc="131">
                  <a:solidFill>
                    <a:srgbClr val="FFFFFF"/>
                  </a:solidFill>
                  <a:latin typeface="Montserrat Classic Bold"/>
                </a:rPr>
                <a:t>Pemasaran Digital</a:t>
              </a:r>
            </a:p>
          </p:txBody>
        </p:sp>
        <p:sp>
          <p:nvSpPr>
            <p:cNvPr name="TextBox 6" id="6"/>
            <p:cNvSpPr txBox="true"/>
            <p:nvPr/>
          </p:nvSpPr>
          <p:spPr>
            <a:xfrm rot="0">
              <a:off x="0" y="3446204"/>
              <a:ext cx="9067800" cy="5225765"/>
            </a:xfrm>
            <a:prstGeom prst="rect">
              <a:avLst/>
            </a:prstGeom>
          </p:spPr>
          <p:txBody>
            <a:bodyPr anchor="t" rtlCol="false" tIns="0" lIns="0" bIns="0" rIns="0">
              <a:spAutoFit/>
            </a:bodyPr>
            <a:lstStyle/>
            <a:p>
              <a:pPr>
                <a:lnSpc>
                  <a:spcPts val="3922"/>
                </a:lnSpc>
              </a:pPr>
              <a:r>
                <a:rPr lang="en-US" sz="2614" spc="52">
                  <a:solidFill>
                    <a:srgbClr val="FFFFFF"/>
                  </a:solidFill>
                  <a:latin typeface="Montserrat Light"/>
                </a:rPr>
                <a:t>Strategi pemasaran melalui media sosial dapat dimanfaatkan untuk beberapa tujuan, antara lain untuk menaikkan trafik dan engagement, mendapatkan calon pembeli (leads), menaikkan sales, menjangkau lebih banyak calon konsumen, dan membuat brand terlihat lebih menarik.</a:t>
              </a:r>
            </a:p>
          </p:txBody>
        </p:sp>
      </p:grpSp>
      <p:grpSp>
        <p:nvGrpSpPr>
          <p:cNvPr name="Group 7" id="7"/>
          <p:cNvGrpSpPr/>
          <p:nvPr/>
        </p:nvGrpSpPr>
        <p:grpSpPr>
          <a:xfrm rot="-5400000">
            <a:off x="946150" y="6477000"/>
            <a:ext cx="875675" cy="787223"/>
            <a:chOff x="0" y="0"/>
            <a:chExt cx="5732310" cy="5126990"/>
          </a:xfrm>
        </p:grpSpPr>
        <p:sp>
          <p:nvSpPr>
            <p:cNvPr name="Freeform 8" id="8"/>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name="Group 9" id="9"/>
          <p:cNvGrpSpPr/>
          <p:nvPr/>
        </p:nvGrpSpPr>
        <p:grpSpPr>
          <a:xfrm rot="-5400000">
            <a:off x="368300" y="4044950"/>
            <a:ext cx="594883" cy="534533"/>
            <a:chOff x="0" y="0"/>
            <a:chExt cx="5732310" cy="5126990"/>
          </a:xfrm>
        </p:grpSpPr>
        <p:sp>
          <p:nvSpPr>
            <p:cNvPr name="Freeform 10" id="10"/>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name="Group 11" id="11"/>
          <p:cNvGrpSpPr/>
          <p:nvPr/>
        </p:nvGrpSpPr>
        <p:grpSpPr>
          <a:xfrm rot="-5400000">
            <a:off x="-120650" y="-990600"/>
            <a:ext cx="2237946" cy="2001653"/>
            <a:chOff x="0" y="0"/>
            <a:chExt cx="5732310" cy="5126990"/>
          </a:xfrm>
        </p:grpSpPr>
        <p:sp>
          <p:nvSpPr>
            <p:cNvPr name="Freeform 12" id="12"/>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2F2F2"/>
            </a:solidFill>
          </p:spPr>
        </p:sp>
      </p:grpSp>
      <p:grpSp>
        <p:nvGrpSpPr>
          <p:cNvPr name="Group 13" id="13"/>
          <p:cNvGrpSpPr/>
          <p:nvPr/>
        </p:nvGrpSpPr>
        <p:grpSpPr>
          <a:xfrm rot="-5400000">
            <a:off x="1225550" y="1016000"/>
            <a:ext cx="594883" cy="534533"/>
            <a:chOff x="0" y="0"/>
            <a:chExt cx="5732310" cy="5126990"/>
          </a:xfrm>
        </p:grpSpPr>
        <p:sp>
          <p:nvSpPr>
            <p:cNvPr name="Freeform 14" id="14"/>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name="Group 15" id="15"/>
          <p:cNvGrpSpPr/>
          <p:nvPr/>
        </p:nvGrpSpPr>
        <p:grpSpPr>
          <a:xfrm rot="-5400000">
            <a:off x="-454025" y="1981200"/>
            <a:ext cx="875675" cy="787223"/>
            <a:chOff x="0" y="0"/>
            <a:chExt cx="5732310" cy="5126990"/>
          </a:xfrm>
        </p:grpSpPr>
        <p:sp>
          <p:nvSpPr>
            <p:cNvPr name="Freeform 16" id="16"/>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F7477"/>
            </a:solidFill>
          </p:spPr>
        </p:sp>
      </p:grpSp>
    </p:spTree>
  </p:cSld>
  <p:clrMapOvr>
    <a:masterClrMapping/>
  </p:clrMapOvr>
</p:sld>
</file>

<file path=ppt/slides/slide16.xml><?xml version="1.0" encoding="utf-8"?>
<p:sld xmlns:p="http://schemas.openxmlformats.org/presentationml/2006/main" xmlns:a="http://schemas.openxmlformats.org/drawingml/2006/main">
  <p:cSld>
    <p:bg>
      <p:bgPr>
        <a:solidFill>
          <a:srgbClr val="FFCC58"/>
        </a:solidFill>
      </p:bgPr>
    </p:bg>
    <p:spTree>
      <p:nvGrpSpPr>
        <p:cNvPr id="1" name=""/>
        <p:cNvGrpSpPr/>
        <p:nvPr/>
      </p:nvGrpSpPr>
      <p:grpSpPr>
        <a:xfrm>
          <a:off x="0" y="0"/>
          <a:ext cx="0" cy="0"/>
          <a:chOff x="0" y="0"/>
          <a:chExt cx="0" cy="0"/>
        </a:xfrm>
      </p:grpSpPr>
      <p:grpSp>
        <p:nvGrpSpPr>
          <p:cNvPr name="Group 2" id="2"/>
          <p:cNvGrpSpPr/>
          <p:nvPr/>
        </p:nvGrpSpPr>
        <p:grpSpPr>
          <a:xfrm rot="-5400000">
            <a:off x="-1130300" y="4552950"/>
            <a:ext cx="2237946" cy="2001653"/>
            <a:chOff x="0" y="0"/>
            <a:chExt cx="5732310" cy="5126990"/>
          </a:xfrm>
        </p:grpSpPr>
        <p:sp>
          <p:nvSpPr>
            <p:cNvPr name="Freeform 3" id="3"/>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2F2F2"/>
            </a:solidFill>
          </p:spPr>
        </p:sp>
      </p:grpSp>
      <p:grpSp>
        <p:nvGrpSpPr>
          <p:cNvPr name="Group 4" id="4"/>
          <p:cNvGrpSpPr/>
          <p:nvPr/>
        </p:nvGrpSpPr>
        <p:grpSpPr>
          <a:xfrm rot="0">
            <a:off x="2265849" y="522937"/>
            <a:ext cx="7124709" cy="6080188"/>
            <a:chOff x="0" y="0"/>
            <a:chExt cx="9499612" cy="8106918"/>
          </a:xfrm>
        </p:grpSpPr>
        <p:sp>
          <p:nvSpPr>
            <p:cNvPr name="TextBox 5" id="5"/>
            <p:cNvSpPr txBox="true"/>
            <p:nvPr/>
          </p:nvSpPr>
          <p:spPr>
            <a:xfrm rot="0">
              <a:off x="0" y="142875"/>
              <a:ext cx="9499612" cy="2272244"/>
            </a:xfrm>
            <a:prstGeom prst="rect">
              <a:avLst/>
            </a:prstGeom>
          </p:spPr>
          <p:txBody>
            <a:bodyPr anchor="t" rtlCol="false" tIns="0" lIns="0" bIns="0" rIns="0">
              <a:spAutoFit/>
            </a:bodyPr>
            <a:lstStyle/>
            <a:p>
              <a:pPr>
                <a:lnSpc>
                  <a:spcPts val="6378"/>
                </a:lnSpc>
              </a:pPr>
              <a:r>
                <a:rPr lang="en-US" sz="6576" spc="131">
                  <a:solidFill>
                    <a:srgbClr val="FFFFFF"/>
                  </a:solidFill>
                  <a:latin typeface="Montserrat Classic Bold"/>
                </a:rPr>
                <a:t>Pemasaran Digital</a:t>
              </a:r>
            </a:p>
          </p:txBody>
        </p:sp>
        <p:sp>
          <p:nvSpPr>
            <p:cNvPr name="TextBox 6" id="6"/>
            <p:cNvSpPr txBox="true"/>
            <p:nvPr/>
          </p:nvSpPr>
          <p:spPr>
            <a:xfrm rot="0">
              <a:off x="0" y="3446204"/>
              <a:ext cx="9473076" cy="4660714"/>
            </a:xfrm>
            <a:prstGeom prst="rect">
              <a:avLst/>
            </a:prstGeom>
          </p:spPr>
          <p:txBody>
            <a:bodyPr anchor="t" rtlCol="false" tIns="0" lIns="0" bIns="0" rIns="0">
              <a:spAutoFit/>
            </a:bodyPr>
            <a:lstStyle/>
            <a:p>
              <a:pPr>
                <a:lnSpc>
                  <a:spcPts val="3922"/>
                </a:lnSpc>
              </a:pPr>
              <a:r>
                <a:rPr lang="en-US" sz="2614" spc="52">
                  <a:solidFill>
                    <a:srgbClr val="FFFFFF"/>
                  </a:solidFill>
                  <a:latin typeface="Montserrat Light"/>
                </a:rPr>
                <a:t>Dalam membuat strategi marketing di media sosial, dua target yang harus dicapai. Pertama </a:t>
              </a:r>
              <a:r>
                <a:rPr lang="en-US" sz="2614" spc="52">
                  <a:solidFill>
                    <a:srgbClr val="FFFFFF"/>
                  </a:solidFill>
                  <a:latin typeface="Montserrat Light Bold"/>
                </a:rPr>
                <a:t>Ongoing Goals </a:t>
              </a:r>
              <a:r>
                <a:rPr lang="en-US" sz="2614" spc="52">
                  <a:solidFill>
                    <a:srgbClr val="FFFFFF"/>
                  </a:solidFill>
                  <a:latin typeface="Montserrat Light"/>
                </a:rPr>
                <a:t>berupa sasaran marketing dalam jangka panjang secara keseluruhan. Kedua, </a:t>
              </a:r>
              <a:r>
                <a:rPr lang="en-US" sz="2614" spc="52">
                  <a:solidFill>
                    <a:srgbClr val="FFFFFF"/>
                  </a:solidFill>
                  <a:latin typeface="Montserrat Light Bold"/>
                </a:rPr>
                <a:t>Campaign Goals </a:t>
              </a:r>
              <a:r>
                <a:rPr lang="en-US" sz="2614" spc="52">
                  <a:solidFill>
                    <a:srgbClr val="FFFFFF"/>
                  </a:solidFill>
                  <a:latin typeface="Montserrat Light"/>
                </a:rPr>
                <a:t>yaitu sasaran jangka pendek yang berhubungan dengan inisiatif tertentu.</a:t>
              </a:r>
            </a:p>
          </p:txBody>
        </p:sp>
      </p:grpSp>
      <p:grpSp>
        <p:nvGrpSpPr>
          <p:cNvPr name="Group 7" id="7"/>
          <p:cNvGrpSpPr/>
          <p:nvPr/>
        </p:nvGrpSpPr>
        <p:grpSpPr>
          <a:xfrm rot="-5400000">
            <a:off x="946150" y="6477000"/>
            <a:ext cx="875675" cy="787223"/>
            <a:chOff x="0" y="0"/>
            <a:chExt cx="5732310" cy="5126990"/>
          </a:xfrm>
        </p:grpSpPr>
        <p:sp>
          <p:nvSpPr>
            <p:cNvPr name="Freeform 8" id="8"/>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name="Group 9" id="9"/>
          <p:cNvGrpSpPr/>
          <p:nvPr/>
        </p:nvGrpSpPr>
        <p:grpSpPr>
          <a:xfrm rot="-5400000">
            <a:off x="368300" y="4044950"/>
            <a:ext cx="594883" cy="534533"/>
            <a:chOff x="0" y="0"/>
            <a:chExt cx="5732310" cy="5126990"/>
          </a:xfrm>
        </p:grpSpPr>
        <p:sp>
          <p:nvSpPr>
            <p:cNvPr name="Freeform 10" id="10"/>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name="Group 11" id="11"/>
          <p:cNvGrpSpPr/>
          <p:nvPr/>
        </p:nvGrpSpPr>
        <p:grpSpPr>
          <a:xfrm rot="-5400000">
            <a:off x="-120650" y="-990600"/>
            <a:ext cx="2237946" cy="2001653"/>
            <a:chOff x="0" y="0"/>
            <a:chExt cx="5732310" cy="5126990"/>
          </a:xfrm>
        </p:grpSpPr>
        <p:sp>
          <p:nvSpPr>
            <p:cNvPr name="Freeform 12" id="12"/>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2F2F2"/>
            </a:solidFill>
          </p:spPr>
        </p:sp>
      </p:grpSp>
      <p:grpSp>
        <p:nvGrpSpPr>
          <p:cNvPr name="Group 13" id="13"/>
          <p:cNvGrpSpPr/>
          <p:nvPr/>
        </p:nvGrpSpPr>
        <p:grpSpPr>
          <a:xfrm rot="-5400000">
            <a:off x="1225550" y="1016000"/>
            <a:ext cx="594883" cy="534533"/>
            <a:chOff x="0" y="0"/>
            <a:chExt cx="5732310" cy="5126990"/>
          </a:xfrm>
        </p:grpSpPr>
        <p:sp>
          <p:nvSpPr>
            <p:cNvPr name="Freeform 14" id="14"/>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name="Group 15" id="15"/>
          <p:cNvGrpSpPr/>
          <p:nvPr/>
        </p:nvGrpSpPr>
        <p:grpSpPr>
          <a:xfrm rot="-5400000">
            <a:off x="-454025" y="1981200"/>
            <a:ext cx="875675" cy="787223"/>
            <a:chOff x="0" y="0"/>
            <a:chExt cx="5732310" cy="5126990"/>
          </a:xfrm>
        </p:grpSpPr>
        <p:sp>
          <p:nvSpPr>
            <p:cNvPr name="Freeform 16" id="16"/>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F7477"/>
            </a:solidFill>
          </p:spPr>
        </p:sp>
      </p:grpSp>
    </p:spTree>
  </p:cSld>
  <p:clrMapOvr>
    <a:masterClrMapping/>
  </p:clrMapOvr>
</p:sld>
</file>

<file path=ppt/slides/slide17.xml><?xml version="1.0" encoding="utf-8"?>
<p:sld xmlns:p="http://schemas.openxmlformats.org/presentationml/2006/main" xmlns:a="http://schemas.openxmlformats.org/drawingml/2006/main">
  <p:cSld>
    <p:bg>
      <p:bgPr>
        <a:solidFill>
          <a:srgbClr val="FFCC58"/>
        </a:solidFill>
      </p:bgPr>
    </p:bg>
    <p:spTree>
      <p:nvGrpSpPr>
        <p:cNvPr id="1" name=""/>
        <p:cNvGrpSpPr/>
        <p:nvPr/>
      </p:nvGrpSpPr>
      <p:grpSpPr>
        <a:xfrm>
          <a:off x="0" y="0"/>
          <a:ext cx="0" cy="0"/>
          <a:chOff x="0" y="0"/>
          <a:chExt cx="0" cy="0"/>
        </a:xfrm>
      </p:grpSpPr>
      <p:grpSp>
        <p:nvGrpSpPr>
          <p:cNvPr name="Group 2" id="2"/>
          <p:cNvGrpSpPr/>
          <p:nvPr/>
        </p:nvGrpSpPr>
        <p:grpSpPr>
          <a:xfrm rot="-5400000">
            <a:off x="-1130300" y="4552950"/>
            <a:ext cx="2237946" cy="2001653"/>
            <a:chOff x="0" y="0"/>
            <a:chExt cx="5732310" cy="5126990"/>
          </a:xfrm>
        </p:grpSpPr>
        <p:sp>
          <p:nvSpPr>
            <p:cNvPr name="Freeform 3" id="3"/>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2F2F2"/>
            </a:solidFill>
          </p:spPr>
        </p:sp>
      </p:grpSp>
      <p:grpSp>
        <p:nvGrpSpPr>
          <p:cNvPr name="Group 4" id="4"/>
          <p:cNvGrpSpPr/>
          <p:nvPr/>
        </p:nvGrpSpPr>
        <p:grpSpPr>
          <a:xfrm rot="0">
            <a:off x="1999149" y="-128590"/>
            <a:ext cx="7906192" cy="6999202"/>
            <a:chOff x="0" y="0"/>
            <a:chExt cx="10541590" cy="9332269"/>
          </a:xfrm>
        </p:grpSpPr>
        <p:sp>
          <p:nvSpPr>
            <p:cNvPr name="TextBox 5" id="5"/>
            <p:cNvSpPr txBox="true"/>
            <p:nvPr/>
          </p:nvSpPr>
          <p:spPr>
            <a:xfrm rot="0">
              <a:off x="0" y="142875"/>
              <a:ext cx="10541590" cy="2272244"/>
            </a:xfrm>
            <a:prstGeom prst="rect">
              <a:avLst/>
            </a:prstGeom>
          </p:spPr>
          <p:txBody>
            <a:bodyPr anchor="t" rtlCol="false" tIns="0" lIns="0" bIns="0" rIns="0">
              <a:spAutoFit/>
            </a:bodyPr>
            <a:lstStyle/>
            <a:p>
              <a:pPr>
                <a:lnSpc>
                  <a:spcPts val="6378"/>
                </a:lnSpc>
              </a:pPr>
              <a:r>
                <a:rPr lang="en-US" sz="6576" spc="131">
                  <a:solidFill>
                    <a:srgbClr val="FFFFFF"/>
                  </a:solidFill>
                  <a:latin typeface="Montserrat Classic Bold"/>
                </a:rPr>
                <a:t>Pemasaran Digital</a:t>
              </a:r>
            </a:p>
          </p:txBody>
        </p:sp>
        <p:sp>
          <p:nvSpPr>
            <p:cNvPr name="TextBox 6" id="6"/>
            <p:cNvSpPr txBox="true"/>
            <p:nvPr/>
          </p:nvSpPr>
          <p:spPr>
            <a:xfrm rot="0">
              <a:off x="0" y="3446204"/>
              <a:ext cx="10512144" cy="5886065"/>
            </a:xfrm>
            <a:prstGeom prst="rect">
              <a:avLst/>
            </a:prstGeom>
          </p:spPr>
          <p:txBody>
            <a:bodyPr anchor="t" rtlCol="false" tIns="0" lIns="0" bIns="0" rIns="0">
              <a:spAutoFit/>
            </a:bodyPr>
            <a:lstStyle/>
            <a:p>
              <a:pPr>
                <a:lnSpc>
                  <a:spcPts val="3922"/>
                </a:lnSpc>
              </a:pPr>
              <a:r>
                <a:rPr lang="en-US" sz="2614" spc="52">
                  <a:solidFill>
                    <a:srgbClr val="FFFFFF"/>
                  </a:solidFill>
                  <a:latin typeface="Montserrat Light"/>
                </a:rPr>
                <a:t>Dalam menemukan konten yang tepat, pelaku usaha bisa melakukannya dengan memanfaatkan jenis konten berupa foto, video, dan interactive content. Pelaku usaha harus memilih topik yang relevan dengan konsumen, bisa menghibur, mengedukasi, dan mempunyai value bagi pelanggan. Selain itu topik yang dibawakan juga harus mendukung dari usaha yang dijalankan.</a:t>
              </a:r>
            </a:p>
          </p:txBody>
        </p:sp>
      </p:grpSp>
      <p:grpSp>
        <p:nvGrpSpPr>
          <p:cNvPr name="Group 7" id="7"/>
          <p:cNvGrpSpPr/>
          <p:nvPr/>
        </p:nvGrpSpPr>
        <p:grpSpPr>
          <a:xfrm rot="-5400000">
            <a:off x="946150" y="6477000"/>
            <a:ext cx="875675" cy="787223"/>
            <a:chOff x="0" y="0"/>
            <a:chExt cx="5732310" cy="5126990"/>
          </a:xfrm>
        </p:grpSpPr>
        <p:sp>
          <p:nvSpPr>
            <p:cNvPr name="Freeform 8" id="8"/>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name="Group 9" id="9"/>
          <p:cNvGrpSpPr/>
          <p:nvPr/>
        </p:nvGrpSpPr>
        <p:grpSpPr>
          <a:xfrm rot="-5400000">
            <a:off x="368300" y="4044950"/>
            <a:ext cx="594883" cy="534533"/>
            <a:chOff x="0" y="0"/>
            <a:chExt cx="5732310" cy="5126990"/>
          </a:xfrm>
        </p:grpSpPr>
        <p:sp>
          <p:nvSpPr>
            <p:cNvPr name="Freeform 10" id="10"/>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name="Group 11" id="11"/>
          <p:cNvGrpSpPr/>
          <p:nvPr/>
        </p:nvGrpSpPr>
        <p:grpSpPr>
          <a:xfrm rot="-5400000">
            <a:off x="-120650" y="-990600"/>
            <a:ext cx="2237946" cy="2001653"/>
            <a:chOff x="0" y="0"/>
            <a:chExt cx="5732310" cy="5126990"/>
          </a:xfrm>
        </p:grpSpPr>
        <p:sp>
          <p:nvSpPr>
            <p:cNvPr name="Freeform 12" id="12"/>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2F2F2"/>
            </a:solidFill>
          </p:spPr>
        </p:sp>
      </p:grpSp>
      <p:grpSp>
        <p:nvGrpSpPr>
          <p:cNvPr name="Group 13" id="13"/>
          <p:cNvGrpSpPr/>
          <p:nvPr/>
        </p:nvGrpSpPr>
        <p:grpSpPr>
          <a:xfrm rot="-5400000">
            <a:off x="1225550" y="1016000"/>
            <a:ext cx="594883" cy="534533"/>
            <a:chOff x="0" y="0"/>
            <a:chExt cx="5732310" cy="5126990"/>
          </a:xfrm>
        </p:grpSpPr>
        <p:sp>
          <p:nvSpPr>
            <p:cNvPr name="Freeform 14" id="14"/>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name="Group 15" id="15"/>
          <p:cNvGrpSpPr/>
          <p:nvPr/>
        </p:nvGrpSpPr>
        <p:grpSpPr>
          <a:xfrm rot="-5400000">
            <a:off x="-454025" y="1981200"/>
            <a:ext cx="875675" cy="787223"/>
            <a:chOff x="0" y="0"/>
            <a:chExt cx="5732310" cy="5126990"/>
          </a:xfrm>
        </p:grpSpPr>
        <p:sp>
          <p:nvSpPr>
            <p:cNvPr name="Freeform 16" id="16"/>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F7477"/>
            </a:solidFill>
          </p:spPr>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AutoShape 2" id="2"/>
          <p:cNvSpPr/>
          <p:nvPr/>
        </p:nvSpPr>
        <p:spPr>
          <a:xfrm rot="0">
            <a:off x="0" y="0"/>
            <a:ext cx="9753600" cy="7315200"/>
          </a:xfrm>
          <a:prstGeom prst="rect">
            <a:avLst/>
          </a:prstGeom>
          <a:solidFill>
            <a:srgbClr val="F2F2F2"/>
          </a:solidFill>
        </p:spPr>
      </p:sp>
      <p:sp>
        <p:nvSpPr>
          <p:cNvPr name="TextBox 3" id="3"/>
          <p:cNvSpPr txBox="true"/>
          <p:nvPr/>
        </p:nvSpPr>
        <p:spPr>
          <a:xfrm rot="0">
            <a:off x="5059973" y="1840216"/>
            <a:ext cx="4003915" cy="1905614"/>
          </a:xfrm>
          <a:prstGeom prst="rect">
            <a:avLst/>
          </a:prstGeom>
        </p:spPr>
        <p:txBody>
          <a:bodyPr anchor="t" rtlCol="false" tIns="0" lIns="0" bIns="0" rIns="0">
            <a:spAutoFit/>
          </a:bodyPr>
          <a:lstStyle/>
          <a:p>
            <a:pPr>
              <a:lnSpc>
                <a:spcPts val="8706"/>
              </a:lnSpc>
            </a:pPr>
            <a:r>
              <a:rPr lang="en-US" sz="8975" spc="179">
                <a:solidFill>
                  <a:srgbClr val="4CB8B4"/>
                </a:solidFill>
                <a:latin typeface="Montserrat Classic Bold"/>
              </a:rPr>
              <a:t>thank you!</a:t>
            </a:r>
          </a:p>
        </p:txBody>
      </p:sp>
      <p:sp>
        <p:nvSpPr>
          <p:cNvPr name="Freeform 4" id="4"/>
          <p:cNvSpPr/>
          <p:nvPr/>
        </p:nvSpPr>
        <p:spPr>
          <a:xfrm flipH="false" flipV="false" rot="0">
            <a:off x="5059973" y="4647297"/>
            <a:ext cx="4000874" cy="1133415"/>
          </a:xfrm>
          <a:custGeom>
            <a:avLst/>
            <a:gdLst/>
            <a:ahLst/>
            <a:cxnLst/>
            <a:rect r="r" b="b" t="t" l="l"/>
            <a:pathLst>
              <a:path h="1133415" w="4000874">
                <a:moveTo>
                  <a:pt x="0" y="0"/>
                </a:moveTo>
                <a:lnTo>
                  <a:pt x="4000874" y="0"/>
                </a:lnTo>
                <a:lnTo>
                  <a:pt x="4000874" y="1133415"/>
                </a:lnTo>
                <a:lnTo>
                  <a:pt x="0" y="1133415"/>
                </a:lnTo>
                <a:lnTo>
                  <a:pt x="0" y="0"/>
                </a:lnTo>
                <a:close/>
              </a:path>
            </a:pathLst>
          </a:custGeom>
          <a:blipFill>
            <a:blip r:embed="rId2">
              <a:extLst>
                <a:ext uri="{96DAC541-7B7A-43D3-8B79-37D633B846F1}">
                  <asvg:svgBlip xmlns:asvg="http://schemas.microsoft.com/office/drawing/2016/SVG/main" r:embed="rId3"/>
                </a:ext>
              </a:extLst>
            </a:blip>
            <a:stretch>
              <a:fillRect l="0" t="-126496" r="0" b="-126496"/>
            </a:stretch>
          </a:blipFill>
        </p:spPr>
      </p:sp>
      <p:grpSp>
        <p:nvGrpSpPr>
          <p:cNvPr name="Group 5" id="5"/>
          <p:cNvGrpSpPr/>
          <p:nvPr/>
        </p:nvGrpSpPr>
        <p:grpSpPr>
          <a:xfrm rot="-5400000">
            <a:off x="-269631" y="4853354"/>
            <a:ext cx="2760958" cy="2230528"/>
            <a:chOff x="0" y="0"/>
            <a:chExt cx="6346308" cy="5126990"/>
          </a:xfrm>
        </p:grpSpPr>
        <p:sp>
          <p:nvSpPr>
            <p:cNvPr name="Freeform 6" id="6"/>
            <p:cNvSpPr/>
            <p:nvPr/>
          </p:nvSpPr>
          <p:spPr>
            <a:xfrm flipH="false" flipV="false" rot="0">
              <a:off x="0" y="0"/>
              <a:ext cx="6346308" cy="5126990"/>
            </a:xfrm>
            <a:custGeom>
              <a:avLst/>
              <a:gdLst/>
              <a:ahLst/>
              <a:cxnLst/>
              <a:rect r="r" b="b" t="t" l="l"/>
              <a:pathLst>
                <a:path h="5126990" w="6346308">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name="Group 7" id="7"/>
          <p:cNvGrpSpPr/>
          <p:nvPr/>
        </p:nvGrpSpPr>
        <p:grpSpPr>
          <a:xfrm rot="-5400000">
            <a:off x="820615" y="6060831"/>
            <a:ext cx="2760958" cy="2230528"/>
            <a:chOff x="0" y="0"/>
            <a:chExt cx="6346308" cy="5126990"/>
          </a:xfrm>
        </p:grpSpPr>
        <p:sp>
          <p:nvSpPr>
            <p:cNvPr name="Freeform 8" id="8"/>
            <p:cNvSpPr/>
            <p:nvPr/>
          </p:nvSpPr>
          <p:spPr>
            <a:xfrm flipH="false" flipV="false" rot="0">
              <a:off x="0" y="0"/>
              <a:ext cx="6346308" cy="5126990"/>
            </a:xfrm>
            <a:custGeom>
              <a:avLst/>
              <a:gdLst/>
              <a:ahLst/>
              <a:cxnLst/>
              <a:rect r="r" b="b" t="t" l="l"/>
              <a:pathLst>
                <a:path h="5126990" w="6346308">
                  <a:moveTo>
                    <a:pt x="3524367" y="0"/>
                  </a:moveTo>
                  <a:lnTo>
                    <a:pt x="0" y="0"/>
                  </a:lnTo>
                  <a:lnTo>
                    <a:pt x="2821940" y="2564130"/>
                  </a:lnTo>
                  <a:lnTo>
                    <a:pt x="0" y="5126990"/>
                  </a:lnTo>
                  <a:lnTo>
                    <a:pt x="3524367" y="5126990"/>
                  </a:lnTo>
                  <a:lnTo>
                    <a:pt x="6346308" y="2564130"/>
                  </a:lnTo>
                  <a:close/>
                </a:path>
              </a:pathLst>
            </a:custGeom>
            <a:solidFill>
              <a:srgbClr val="4CB8B4"/>
            </a:solidFill>
          </p:spPr>
        </p:sp>
      </p:grpSp>
      <p:grpSp>
        <p:nvGrpSpPr>
          <p:cNvPr name="Group 9" id="9"/>
          <p:cNvGrpSpPr/>
          <p:nvPr/>
        </p:nvGrpSpPr>
        <p:grpSpPr>
          <a:xfrm rot="-5400000">
            <a:off x="2162908" y="4355123"/>
            <a:ext cx="1754685" cy="1409275"/>
            <a:chOff x="0" y="0"/>
            <a:chExt cx="6383700" cy="5126990"/>
          </a:xfrm>
        </p:grpSpPr>
        <p:sp>
          <p:nvSpPr>
            <p:cNvPr name="Freeform 10" id="10"/>
            <p:cNvSpPr/>
            <p:nvPr/>
          </p:nvSpPr>
          <p:spPr>
            <a:xfrm flipH="false" flipV="false" rot="0">
              <a:off x="0" y="0"/>
              <a:ext cx="6383700" cy="5126990"/>
            </a:xfrm>
            <a:custGeom>
              <a:avLst/>
              <a:gdLst/>
              <a:ahLst/>
              <a:cxnLst/>
              <a:rect r="r" b="b" t="t" l="l"/>
              <a:pathLst>
                <a:path h="5126990" w="6383700">
                  <a:moveTo>
                    <a:pt x="3561760" y="0"/>
                  </a:moveTo>
                  <a:lnTo>
                    <a:pt x="0" y="0"/>
                  </a:lnTo>
                  <a:lnTo>
                    <a:pt x="2821940" y="2564130"/>
                  </a:lnTo>
                  <a:lnTo>
                    <a:pt x="0" y="5126990"/>
                  </a:lnTo>
                  <a:lnTo>
                    <a:pt x="3561760" y="5126990"/>
                  </a:lnTo>
                  <a:lnTo>
                    <a:pt x="6383700" y="2564130"/>
                  </a:lnTo>
                  <a:close/>
                </a:path>
              </a:pathLst>
            </a:custGeom>
            <a:solidFill>
              <a:srgbClr val="FF7477"/>
            </a:solidFill>
          </p:spPr>
        </p:sp>
      </p:grpSp>
      <p:grpSp>
        <p:nvGrpSpPr>
          <p:cNvPr name="Group 11" id="11"/>
          <p:cNvGrpSpPr/>
          <p:nvPr/>
        </p:nvGrpSpPr>
        <p:grpSpPr>
          <a:xfrm rot="-5400000">
            <a:off x="2983523" y="3534508"/>
            <a:ext cx="714376" cy="568253"/>
            <a:chOff x="0" y="0"/>
            <a:chExt cx="6346308" cy="5126990"/>
          </a:xfrm>
        </p:grpSpPr>
        <p:sp>
          <p:nvSpPr>
            <p:cNvPr name="Freeform 12" id="12"/>
            <p:cNvSpPr/>
            <p:nvPr/>
          </p:nvSpPr>
          <p:spPr>
            <a:xfrm flipH="false" flipV="false" rot="0">
              <a:off x="0" y="0"/>
              <a:ext cx="6346308" cy="5126990"/>
            </a:xfrm>
            <a:custGeom>
              <a:avLst/>
              <a:gdLst/>
              <a:ahLst/>
              <a:cxnLst/>
              <a:rect r="r" b="b" t="t" l="l"/>
              <a:pathLst>
                <a:path h="5126990" w="6346308">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name="Group 13" id="13"/>
          <p:cNvGrpSpPr/>
          <p:nvPr/>
        </p:nvGrpSpPr>
        <p:grpSpPr>
          <a:xfrm rot="-5400000">
            <a:off x="967154" y="3206262"/>
            <a:ext cx="1517551" cy="1223101"/>
            <a:chOff x="0" y="0"/>
            <a:chExt cx="6361360" cy="5126990"/>
          </a:xfrm>
        </p:grpSpPr>
        <p:sp>
          <p:nvSpPr>
            <p:cNvPr name="Freeform 14" id="14"/>
            <p:cNvSpPr/>
            <p:nvPr/>
          </p:nvSpPr>
          <p:spPr>
            <a:xfrm flipH="false" flipV="false" rot="0">
              <a:off x="0" y="0"/>
              <a:ext cx="6361360" cy="5126990"/>
            </a:xfrm>
            <a:custGeom>
              <a:avLst/>
              <a:gdLst/>
              <a:ahLst/>
              <a:cxnLst/>
              <a:rect r="r" b="b" t="t" l="l"/>
              <a:pathLst>
                <a:path h="5126990" w="6361360">
                  <a:moveTo>
                    <a:pt x="3539420" y="0"/>
                  </a:moveTo>
                  <a:lnTo>
                    <a:pt x="0" y="0"/>
                  </a:lnTo>
                  <a:lnTo>
                    <a:pt x="2821940" y="2564130"/>
                  </a:lnTo>
                  <a:lnTo>
                    <a:pt x="0" y="5126990"/>
                  </a:lnTo>
                  <a:lnTo>
                    <a:pt x="3539420" y="5126990"/>
                  </a:lnTo>
                  <a:lnTo>
                    <a:pt x="6361360" y="2564130"/>
                  </a:lnTo>
                  <a:close/>
                </a:path>
              </a:pathLst>
            </a:custGeom>
            <a:solidFill>
              <a:srgbClr val="4CB8B4"/>
            </a:solidFill>
          </p:spPr>
        </p:sp>
      </p:grpSp>
      <p:grpSp>
        <p:nvGrpSpPr>
          <p:cNvPr name="Group 15" id="15"/>
          <p:cNvGrpSpPr/>
          <p:nvPr/>
        </p:nvGrpSpPr>
        <p:grpSpPr>
          <a:xfrm rot="-5400000">
            <a:off x="-199292" y="1137138"/>
            <a:ext cx="2124365" cy="1708986"/>
            <a:chOff x="0" y="0"/>
            <a:chExt cx="6373228" cy="5126990"/>
          </a:xfrm>
        </p:grpSpPr>
        <p:sp>
          <p:nvSpPr>
            <p:cNvPr name="Freeform 16" id="16"/>
            <p:cNvSpPr/>
            <p:nvPr/>
          </p:nvSpPr>
          <p:spPr>
            <a:xfrm flipH="false" flipV="false" rot="0">
              <a:off x="0" y="0"/>
              <a:ext cx="6373228" cy="5126990"/>
            </a:xfrm>
            <a:custGeom>
              <a:avLst/>
              <a:gdLst/>
              <a:ahLst/>
              <a:cxnLst/>
              <a:rect r="r" b="b" t="t" l="l"/>
              <a:pathLst>
                <a:path h="5126990" w="6373228">
                  <a:moveTo>
                    <a:pt x="3551288" y="0"/>
                  </a:moveTo>
                  <a:lnTo>
                    <a:pt x="0" y="0"/>
                  </a:lnTo>
                  <a:lnTo>
                    <a:pt x="2821940" y="2564130"/>
                  </a:lnTo>
                  <a:lnTo>
                    <a:pt x="0" y="5126990"/>
                  </a:lnTo>
                  <a:lnTo>
                    <a:pt x="3551288" y="5126990"/>
                  </a:lnTo>
                  <a:lnTo>
                    <a:pt x="6373228" y="2564130"/>
                  </a:lnTo>
                  <a:close/>
                </a:path>
              </a:pathLst>
            </a:custGeom>
            <a:solidFill>
              <a:srgbClr val="FF7477"/>
            </a:solidFill>
          </p:spPr>
        </p:sp>
      </p:grpSp>
      <p:grpSp>
        <p:nvGrpSpPr>
          <p:cNvPr name="Group 17" id="17"/>
          <p:cNvGrpSpPr/>
          <p:nvPr/>
        </p:nvGrpSpPr>
        <p:grpSpPr>
          <a:xfrm rot="-5400000">
            <a:off x="1447800" y="-633046"/>
            <a:ext cx="2760958" cy="2230528"/>
            <a:chOff x="0" y="0"/>
            <a:chExt cx="6346308" cy="5126990"/>
          </a:xfrm>
        </p:grpSpPr>
        <p:sp>
          <p:nvSpPr>
            <p:cNvPr name="Freeform 18" id="18"/>
            <p:cNvSpPr/>
            <p:nvPr/>
          </p:nvSpPr>
          <p:spPr>
            <a:xfrm flipH="false" flipV="false" rot="0">
              <a:off x="0" y="0"/>
              <a:ext cx="6346308" cy="5126990"/>
            </a:xfrm>
            <a:custGeom>
              <a:avLst/>
              <a:gdLst/>
              <a:ahLst/>
              <a:cxnLst/>
              <a:rect r="r" b="b" t="t" l="l"/>
              <a:pathLst>
                <a:path h="5126990" w="6346308">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name="Group 19" id="19"/>
          <p:cNvGrpSpPr/>
          <p:nvPr/>
        </p:nvGrpSpPr>
        <p:grpSpPr>
          <a:xfrm rot="-5400000">
            <a:off x="2602523" y="838200"/>
            <a:ext cx="1517551" cy="1223101"/>
            <a:chOff x="0" y="0"/>
            <a:chExt cx="6361360" cy="5126990"/>
          </a:xfrm>
        </p:grpSpPr>
        <p:sp>
          <p:nvSpPr>
            <p:cNvPr name="Freeform 20" id="20"/>
            <p:cNvSpPr/>
            <p:nvPr/>
          </p:nvSpPr>
          <p:spPr>
            <a:xfrm flipH="false" flipV="false" rot="0">
              <a:off x="0" y="0"/>
              <a:ext cx="6361360" cy="5126990"/>
            </a:xfrm>
            <a:custGeom>
              <a:avLst/>
              <a:gdLst/>
              <a:ahLst/>
              <a:cxnLst/>
              <a:rect r="r" b="b" t="t" l="l"/>
              <a:pathLst>
                <a:path h="5126990" w="6361360">
                  <a:moveTo>
                    <a:pt x="3539420" y="0"/>
                  </a:moveTo>
                  <a:lnTo>
                    <a:pt x="0" y="0"/>
                  </a:lnTo>
                  <a:lnTo>
                    <a:pt x="2821940" y="2564130"/>
                  </a:lnTo>
                  <a:lnTo>
                    <a:pt x="0" y="5126990"/>
                  </a:lnTo>
                  <a:lnTo>
                    <a:pt x="3539420" y="5126990"/>
                  </a:lnTo>
                  <a:lnTo>
                    <a:pt x="6361360" y="2564130"/>
                  </a:lnTo>
                  <a:close/>
                </a:path>
              </a:pathLst>
            </a:custGeom>
            <a:solidFill>
              <a:srgbClr val="4CB8B4"/>
            </a:solid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0" y="0"/>
            <a:ext cx="2063119" cy="7315200"/>
            <a:chOff x="0" y="0"/>
            <a:chExt cx="2750825" cy="9753600"/>
          </a:xfrm>
        </p:grpSpPr>
        <p:pic>
          <p:nvPicPr>
            <p:cNvPr name="Picture 3" id="3"/>
            <p:cNvPicPr>
              <a:picLocks noChangeAspect="true"/>
            </p:cNvPicPr>
            <p:nvPr/>
          </p:nvPicPr>
          <p:blipFill>
            <a:blip r:embed="rId2">
              <a:alphaModFix amt="18000"/>
            </a:blip>
            <a:srcRect l="64346" t="0" r="16953" b="0"/>
            <a:stretch>
              <a:fillRect/>
            </a:stretch>
          </p:blipFill>
          <p:spPr>
            <a:xfrm flipH="false" flipV="false">
              <a:off x="0" y="0"/>
              <a:ext cx="2750825" cy="9753600"/>
            </a:xfrm>
            <a:prstGeom prst="rect">
              <a:avLst/>
            </a:prstGeom>
          </p:spPr>
        </p:pic>
      </p:grpSp>
      <p:grpSp>
        <p:nvGrpSpPr>
          <p:cNvPr name="Group 4" id="4"/>
          <p:cNvGrpSpPr/>
          <p:nvPr/>
        </p:nvGrpSpPr>
        <p:grpSpPr>
          <a:xfrm rot="0">
            <a:off x="1312985" y="949569"/>
            <a:ext cx="1355605" cy="1091377"/>
            <a:chOff x="0" y="0"/>
            <a:chExt cx="6368356" cy="5126990"/>
          </a:xfrm>
        </p:grpSpPr>
        <p:sp>
          <p:nvSpPr>
            <p:cNvPr name="Freeform 5" id="5"/>
            <p:cNvSpPr/>
            <p:nvPr/>
          </p:nvSpPr>
          <p:spPr>
            <a:xfrm flipH="false" flipV="false" rot="0">
              <a:off x="0" y="0"/>
              <a:ext cx="6368356" cy="5126990"/>
            </a:xfrm>
            <a:custGeom>
              <a:avLst/>
              <a:gdLst/>
              <a:ahLst/>
              <a:cxnLst/>
              <a:rect r="r" b="b" t="t" l="l"/>
              <a:pathLst>
                <a:path h="5126990" w="6368356">
                  <a:moveTo>
                    <a:pt x="3546416" y="0"/>
                  </a:moveTo>
                  <a:lnTo>
                    <a:pt x="0" y="0"/>
                  </a:lnTo>
                  <a:lnTo>
                    <a:pt x="2821940" y="2564130"/>
                  </a:lnTo>
                  <a:lnTo>
                    <a:pt x="0" y="5126990"/>
                  </a:lnTo>
                  <a:lnTo>
                    <a:pt x="3546416" y="5126990"/>
                  </a:lnTo>
                  <a:lnTo>
                    <a:pt x="6368356" y="2564130"/>
                  </a:lnTo>
                  <a:close/>
                </a:path>
              </a:pathLst>
            </a:custGeom>
            <a:solidFill>
              <a:srgbClr val="FFCC58"/>
            </a:solidFill>
          </p:spPr>
        </p:sp>
      </p:grpSp>
      <p:grpSp>
        <p:nvGrpSpPr>
          <p:cNvPr name="Group 6" id="6"/>
          <p:cNvGrpSpPr/>
          <p:nvPr/>
        </p:nvGrpSpPr>
        <p:grpSpPr>
          <a:xfrm rot="0">
            <a:off x="937846" y="2051538"/>
            <a:ext cx="718955" cy="575164"/>
            <a:chOff x="0" y="0"/>
            <a:chExt cx="6408833" cy="5126990"/>
          </a:xfrm>
        </p:grpSpPr>
        <p:sp>
          <p:nvSpPr>
            <p:cNvPr name="Freeform 7" id="7"/>
            <p:cNvSpPr/>
            <p:nvPr/>
          </p:nvSpPr>
          <p:spPr>
            <a:xfrm flipH="false" flipV="false" rot="0">
              <a:off x="0" y="0"/>
              <a:ext cx="6408833" cy="5126990"/>
            </a:xfrm>
            <a:custGeom>
              <a:avLst/>
              <a:gdLst/>
              <a:ahLst/>
              <a:cxnLst/>
              <a:rect r="r" b="b" t="t" l="l"/>
              <a:pathLst>
                <a:path h="5126990" w="6408833">
                  <a:moveTo>
                    <a:pt x="3586893" y="0"/>
                  </a:moveTo>
                  <a:lnTo>
                    <a:pt x="0" y="0"/>
                  </a:lnTo>
                  <a:lnTo>
                    <a:pt x="2821940" y="2564130"/>
                  </a:lnTo>
                  <a:lnTo>
                    <a:pt x="0" y="5126990"/>
                  </a:lnTo>
                  <a:lnTo>
                    <a:pt x="3586893" y="5126990"/>
                  </a:lnTo>
                  <a:lnTo>
                    <a:pt x="6408833" y="2564130"/>
                  </a:lnTo>
                  <a:close/>
                </a:path>
              </a:pathLst>
            </a:custGeom>
            <a:solidFill>
              <a:srgbClr val="FF7477"/>
            </a:solidFill>
          </p:spPr>
        </p:sp>
      </p:grpSp>
      <p:sp>
        <p:nvSpPr>
          <p:cNvPr name="TextBox 8" id="8"/>
          <p:cNvSpPr txBox="true"/>
          <p:nvPr/>
        </p:nvSpPr>
        <p:spPr>
          <a:xfrm rot="0">
            <a:off x="2919046" y="575589"/>
            <a:ext cx="5801650" cy="2272650"/>
          </a:xfrm>
          <a:prstGeom prst="rect">
            <a:avLst/>
          </a:prstGeom>
        </p:spPr>
        <p:txBody>
          <a:bodyPr anchor="t" rtlCol="false" tIns="0" lIns="0" bIns="0" rIns="0">
            <a:spAutoFit/>
          </a:bodyPr>
          <a:lstStyle/>
          <a:p>
            <a:pPr>
              <a:lnSpc>
                <a:spcPts val="5893"/>
              </a:lnSpc>
            </a:pPr>
            <a:r>
              <a:rPr lang="en-US" sz="6076" spc="121">
                <a:solidFill>
                  <a:srgbClr val="4CB8B4"/>
                </a:solidFill>
                <a:latin typeface="Montserrat Classic Bold"/>
              </a:rPr>
              <a:t>Alasan Pemilihan Media Sosial</a:t>
            </a:r>
          </a:p>
        </p:txBody>
      </p:sp>
      <p:sp>
        <p:nvSpPr>
          <p:cNvPr name="Freeform 9" id="9"/>
          <p:cNvSpPr/>
          <p:nvPr/>
        </p:nvSpPr>
        <p:spPr>
          <a:xfrm flipH="false" flipV="false" rot="0">
            <a:off x="2542831" y="3188873"/>
            <a:ext cx="6479249" cy="3153311"/>
          </a:xfrm>
          <a:custGeom>
            <a:avLst/>
            <a:gdLst/>
            <a:ahLst/>
            <a:cxnLst/>
            <a:rect r="r" b="b" t="t" l="l"/>
            <a:pathLst>
              <a:path h="3153311" w="6479249">
                <a:moveTo>
                  <a:pt x="0" y="0"/>
                </a:moveTo>
                <a:lnTo>
                  <a:pt x="6479249" y="0"/>
                </a:lnTo>
                <a:lnTo>
                  <a:pt x="6479249" y="3153312"/>
                </a:lnTo>
                <a:lnTo>
                  <a:pt x="0" y="3153312"/>
                </a:lnTo>
                <a:lnTo>
                  <a:pt x="0" y="0"/>
                </a:lnTo>
                <a:close/>
              </a:path>
            </a:pathLst>
          </a:custGeom>
          <a:blipFill>
            <a:blip r:embed="rId3">
              <a:extLst>
                <a:ext uri="{96DAC541-7B7A-43D3-8B79-37D633B846F1}">
                  <asvg:svgBlip xmlns:asvg="http://schemas.microsoft.com/office/drawing/2016/SVG/main" r:embed="rId4"/>
                </a:ext>
              </a:extLst>
            </a:blip>
            <a:stretch>
              <a:fillRect l="0" t="-52737" r="0" b="-52737"/>
            </a:stretch>
          </a:blipFill>
        </p:spPr>
      </p:sp>
      <p:sp>
        <p:nvSpPr>
          <p:cNvPr name="TextBox 10" id="10"/>
          <p:cNvSpPr txBox="true"/>
          <p:nvPr/>
        </p:nvSpPr>
        <p:spPr>
          <a:xfrm rot="0">
            <a:off x="2668590" y="3679265"/>
            <a:ext cx="6166948" cy="1694879"/>
          </a:xfrm>
          <a:prstGeom prst="rect">
            <a:avLst/>
          </a:prstGeom>
        </p:spPr>
        <p:txBody>
          <a:bodyPr anchor="t" rtlCol="false" tIns="0" lIns="0" bIns="0" rIns="0">
            <a:spAutoFit/>
          </a:bodyPr>
          <a:lstStyle/>
          <a:p>
            <a:pPr marL="650935" indent="-325468" lvl="1">
              <a:lnSpc>
                <a:spcPts val="4522"/>
              </a:lnSpc>
              <a:buFont typeface="Arial"/>
              <a:buChar char="•"/>
            </a:pPr>
            <a:r>
              <a:rPr lang="en-US" sz="3014" spc="60">
                <a:solidFill>
                  <a:srgbClr val="4CB8B4"/>
                </a:solidFill>
                <a:latin typeface="Montserrat Light"/>
              </a:rPr>
              <a:t>Keterlibatan audiens</a:t>
            </a:r>
          </a:p>
          <a:p>
            <a:pPr marL="650935" indent="-325468" lvl="1">
              <a:lnSpc>
                <a:spcPts val="4522"/>
              </a:lnSpc>
              <a:buFont typeface="Arial"/>
              <a:buChar char="•"/>
            </a:pPr>
            <a:r>
              <a:rPr lang="en-US" sz="3014" spc="60">
                <a:solidFill>
                  <a:srgbClr val="4CB8B4"/>
                </a:solidFill>
                <a:latin typeface="Montserrat Light"/>
              </a:rPr>
              <a:t>Menjangkau audiens baru</a:t>
            </a:r>
          </a:p>
          <a:p>
            <a:pPr marL="650935" indent="-325468" lvl="1">
              <a:lnSpc>
                <a:spcPts val="4522"/>
              </a:lnSpc>
              <a:buFont typeface="Arial"/>
              <a:buChar char="•"/>
            </a:pPr>
            <a:r>
              <a:rPr lang="en-US" sz="3014" spc="60">
                <a:solidFill>
                  <a:srgbClr val="4CB8B4"/>
                </a:solidFill>
                <a:latin typeface="Montserrat Light"/>
              </a:rPr>
              <a:t>Promosi</a:t>
            </a:r>
          </a:p>
        </p:txBody>
      </p:sp>
      <p:grpSp>
        <p:nvGrpSpPr>
          <p:cNvPr name="Group 11" id="11"/>
          <p:cNvGrpSpPr/>
          <p:nvPr/>
        </p:nvGrpSpPr>
        <p:grpSpPr>
          <a:xfrm rot="0">
            <a:off x="2233246" y="3206262"/>
            <a:ext cx="714376" cy="568253"/>
            <a:chOff x="0" y="0"/>
            <a:chExt cx="6346308" cy="5126990"/>
          </a:xfrm>
        </p:grpSpPr>
        <p:sp>
          <p:nvSpPr>
            <p:cNvPr name="Freeform 12" id="12"/>
            <p:cNvSpPr/>
            <p:nvPr/>
          </p:nvSpPr>
          <p:spPr>
            <a:xfrm flipH="false" flipV="false" rot="0">
              <a:off x="0" y="0"/>
              <a:ext cx="6346308" cy="5126990"/>
            </a:xfrm>
            <a:custGeom>
              <a:avLst/>
              <a:gdLst/>
              <a:ahLst/>
              <a:cxnLst/>
              <a:rect r="r" b="b" t="t" l="l"/>
              <a:pathLst>
                <a:path h="5126990" w="6346308">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name="Group 13" id="13"/>
          <p:cNvGrpSpPr/>
          <p:nvPr/>
        </p:nvGrpSpPr>
        <p:grpSpPr>
          <a:xfrm rot="0">
            <a:off x="-674077" y="3956538"/>
            <a:ext cx="1517551" cy="1223101"/>
            <a:chOff x="0" y="0"/>
            <a:chExt cx="6361360" cy="5126990"/>
          </a:xfrm>
        </p:grpSpPr>
        <p:sp>
          <p:nvSpPr>
            <p:cNvPr name="Freeform 14" id="14"/>
            <p:cNvSpPr/>
            <p:nvPr/>
          </p:nvSpPr>
          <p:spPr>
            <a:xfrm flipH="false" flipV="false" rot="0">
              <a:off x="0" y="0"/>
              <a:ext cx="6361360" cy="5126990"/>
            </a:xfrm>
            <a:custGeom>
              <a:avLst/>
              <a:gdLst/>
              <a:ahLst/>
              <a:cxnLst/>
              <a:rect r="r" b="b" t="t" l="l"/>
              <a:pathLst>
                <a:path h="5126990" w="6361360">
                  <a:moveTo>
                    <a:pt x="3539420" y="0"/>
                  </a:moveTo>
                  <a:lnTo>
                    <a:pt x="0" y="0"/>
                  </a:lnTo>
                  <a:lnTo>
                    <a:pt x="2821940" y="2564130"/>
                  </a:lnTo>
                  <a:lnTo>
                    <a:pt x="0" y="5126990"/>
                  </a:lnTo>
                  <a:lnTo>
                    <a:pt x="3539420" y="5126990"/>
                  </a:lnTo>
                  <a:lnTo>
                    <a:pt x="6361360" y="2564130"/>
                  </a:lnTo>
                  <a:close/>
                </a:path>
              </a:pathLst>
            </a:custGeom>
            <a:solidFill>
              <a:srgbClr val="4CB8B4"/>
            </a:solidFill>
          </p:spPr>
        </p:sp>
      </p:grpSp>
      <p:grpSp>
        <p:nvGrpSpPr>
          <p:cNvPr name="Group 15" id="15"/>
          <p:cNvGrpSpPr/>
          <p:nvPr/>
        </p:nvGrpSpPr>
        <p:grpSpPr>
          <a:xfrm rot="0">
            <a:off x="8675077" y="6342185"/>
            <a:ext cx="718955" cy="575164"/>
            <a:chOff x="0" y="0"/>
            <a:chExt cx="6408833" cy="5126990"/>
          </a:xfrm>
        </p:grpSpPr>
        <p:sp>
          <p:nvSpPr>
            <p:cNvPr name="Freeform 16" id="16"/>
            <p:cNvSpPr/>
            <p:nvPr/>
          </p:nvSpPr>
          <p:spPr>
            <a:xfrm flipH="false" flipV="false" rot="0">
              <a:off x="0" y="0"/>
              <a:ext cx="6408833" cy="5126990"/>
            </a:xfrm>
            <a:custGeom>
              <a:avLst/>
              <a:gdLst/>
              <a:ahLst/>
              <a:cxnLst/>
              <a:rect r="r" b="b" t="t" l="l"/>
              <a:pathLst>
                <a:path h="5126990" w="6408833">
                  <a:moveTo>
                    <a:pt x="3586893" y="0"/>
                  </a:moveTo>
                  <a:lnTo>
                    <a:pt x="0" y="0"/>
                  </a:lnTo>
                  <a:lnTo>
                    <a:pt x="2821940" y="2564130"/>
                  </a:lnTo>
                  <a:lnTo>
                    <a:pt x="0" y="5126990"/>
                  </a:lnTo>
                  <a:lnTo>
                    <a:pt x="3586893" y="5126990"/>
                  </a:lnTo>
                  <a:lnTo>
                    <a:pt x="6408833" y="2564130"/>
                  </a:lnTo>
                  <a:close/>
                </a:path>
              </a:pathLst>
            </a:custGeom>
            <a:solidFill>
              <a:srgbClr val="FF7477"/>
            </a:solidFill>
          </p:spPr>
        </p:sp>
      </p:grpSp>
    </p:spTree>
  </p:cSld>
  <p:clrMapOvr>
    <a:masterClrMapping/>
  </p:clrMapOvr>
</p:sld>
</file>

<file path=ppt/slides/slide3.xml><?xml version="1.0" encoding="utf-8"?>
<p:sld xmlns:p="http://schemas.openxmlformats.org/presentationml/2006/main" xmlns:a="http://schemas.openxmlformats.org/drawingml/2006/main">
  <p:cSld>
    <p:bg>
      <p:bgPr>
        <a:solidFill>
          <a:srgbClr val="FFCC58"/>
        </a:solidFill>
      </p:bgPr>
    </p:bg>
    <p:spTree>
      <p:nvGrpSpPr>
        <p:cNvPr id="1" name=""/>
        <p:cNvGrpSpPr/>
        <p:nvPr/>
      </p:nvGrpSpPr>
      <p:grpSpPr>
        <a:xfrm>
          <a:off x="0" y="0"/>
          <a:ext cx="0" cy="0"/>
          <a:chOff x="0" y="0"/>
          <a:chExt cx="0" cy="0"/>
        </a:xfrm>
      </p:grpSpPr>
      <p:grpSp>
        <p:nvGrpSpPr>
          <p:cNvPr name="Group 2" id="2"/>
          <p:cNvGrpSpPr/>
          <p:nvPr/>
        </p:nvGrpSpPr>
        <p:grpSpPr>
          <a:xfrm rot="-5400000">
            <a:off x="-1130300" y="4552950"/>
            <a:ext cx="2237946" cy="2001653"/>
            <a:chOff x="0" y="0"/>
            <a:chExt cx="5732310" cy="5126990"/>
          </a:xfrm>
        </p:grpSpPr>
        <p:sp>
          <p:nvSpPr>
            <p:cNvPr name="Freeform 3" id="3"/>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2F2F2"/>
            </a:solidFill>
          </p:spPr>
        </p:sp>
      </p:grpSp>
      <p:grpSp>
        <p:nvGrpSpPr>
          <p:cNvPr name="Group 4" id="4"/>
          <p:cNvGrpSpPr/>
          <p:nvPr/>
        </p:nvGrpSpPr>
        <p:grpSpPr>
          <a:xfrm rot="0">
            <a:off x="2114108" y="1314144"/>
            <a:ext cx="7490902" cy="5867163"/>
            <a:chOff x="0" y="0"/>
            <a:chExt cx="9987870" cy="7822885"/>
          </a:xfrm>
        </p:grpSpPr>
        <p:sp>
          <p:nvSpPr>
            <p:cNvPr name="TextBox 5" id="5"/>
            <p:cNvSpPr txBox="true"/>
            <p:nvPr/>
          </p:nvSpPr>
          <p:spPr>
            <a:xfrm rot="0">
              <a:off x="0" y="152400"/>
              <a:ext cx="9987870" cy="1216309"/>
            </a:xfrm>
            <a:prstGeom prst="rect">
              <a:avLst/>
            </a:prstGeom>
          </p:spPr>
          <p:txBody>
            <a:bodyPr anchor="t" rtlCol="false" tIns="0" lIns="0" bIns="0" rIns="0">
              <a:spAutoFit/>
            </a:bodyPr>
            <a:lstStyle/>
            <a:p>
              <a:pPr>
                <a:lnSpc>
                  <a:spcPts val="6572"/>
                </a:lnSpc>
              </a:pPr>
              <a:r>
                <a:rPr lang="en-US" sz="6776" spc="135">
                  <a:solidFill>
                    <a:srgbClr val="FFFFFF"/>
                  </a:solidFill>
                  <a:latin typeface="Montserrat Classic Bold"/>
                </a:rPr>
                <a:t>Promosi</a:t>
              </a:r>
            </a:p>
          </p:txBody>
        </p:sp>
        <p:sp>
          <p:nvSpPr>
            <p:cNvPr name="TextBox 6" id="6"/>
            <p:cNvSpPr txBox="true"/>
            <p:nvPr/>
          </p:nvSpPr>
          <p:spPr>
            <a:xfrm rot="0">
              <a:off x="0" y="2399794"/>
              <a:ext cx="9959971" cy="5423091"/>
            </a:xfrm>
            <a:prstGeom prst="rect">
              <a:avLst/>
            </a:prstGeom>
          </p:spPr>
          <p:txBody>
            <a:bodyPr anchor="t" rtlCol="false" tIns="0" lIns="0" bIns="0" rIns="0">
              <a:spAutoFit/>
            </a:bodyPr>
            <a:lstStyle/>
            <a:p>
              <a:pPr marL="586167" indent="-293083" lvl="1">
                <a:lnSpc>
                  <a:spcPts val="4072"/>
                </a:lnSpc>
                <a:buFont typeface="Arial"/>
                <a:buChar char="•"/>
              </a:pPr>
              <a:r>
                <a:rPr lang="en-US" sz="2714" spc="54">
                  <a:solidFill>
                    <a:srgbClr val="FFFFFF"/>
                  </a:solidFill>
                  <a:latin typeface="Montserrat Light"/>
                </a:rPr>
                <a:t>Informing (memberikan informasi, sadar akan merk, edukasi audiens)</a:t>
              </a:r>
            </a:p>
            <a:p>
              <a:pPr marL="586167" indent="-293083" lvl="1">
                <a:lnSpc>
                  <a:spcPts val="4072"/>
                </a:lnSpc>
                <a:buFont typeface="Arial"/>
                <a:buChar char="•"/>
              </a:pPr>
              <a:r>
                <a:rPr lang="en-US" sz="2714" spc="54">
                  <a:solidFill>
                    <a:srgbClr val="FFFFFF"/>
                  </a:solidFill>
                  <a:latin typeface="Montserrat Light"/>
                </a:rPr>
                <a:t>Persuading (membujuk audiens untuk mencoba)</a:t>
              </a:r>
            </a:p>
            <a:p>
              <a:pPr marL="586167" indent="-293083" lvl="1">
                <a:lnSpc>
                  <a:spcPts val="4072"/>
                </a:lnSpc>
                <a:buFont typeface="Arial"/>
                <a:buChar char="•"/>
              </a:pPr>
              <a:r>
                <a:rPr lang="en-US" sz="2714" spc="54">
                  <a:solidFill>
                    <a:srgbClr val="FFFFFF"/>
                  </a:solidFill>
                  <a:latin typeface="Montserrat Light"/>
                </a:rPr>
                <a:t>Remainding (mengingatkan audiens akan merk)</a:t>
              </a:r>
            </a:p>
            <a:p>
              <a:pPr marL="586167" indent="-293083" lvl="1">
                <a:lnSpc>
                  <a:spcPts val="4072"/>
                </a:lnSpc>
                <a:buFont typeface="Arial"/>
                <a:buChar char="•"/>
              </a:pPr>
              <a:r>
                <a:rPr lang="en-US" sz="2714" spc="54">
                  <a:solidFill>
                    <a:srgbClr val="FFFFFF"/>
                  </a:solidFill>
                  <a:latin typeface="Montserrat Light"/>
                </a:rPr>
                <a:t>Adding value (memberikan nilai tambah)</a:t>
              </a:r>
            </a:p>
          </p:txBody>
        </p:sp>
      </p:grpSp>
      <p:grpSp>
        <p:nvGrpSpPr>
          <p:cNvPr name="Group 7" id="7"/>
          <p:cNvGrpSpPr/>
          <p:nvPr/>
        </p:nvGrpSpPr>
        <p:grpSpPr>
          <a:xfrm rot="-5400000">
            <a:off x="946150" y="6477000"/>
            <a:ext cx="875675" cy="787223"/>
            <a:chOff x="0" y="0"/>
            <a:chExt cx="5732310" cy="5126990"/>
          </a:xfrm>
        </p:grpSpPr>
        <p:sp>
          <p:nvSpPr>
            <p:cNvPr name="Freeform 8" id="8"/>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name="Group 9" id="9"/>
          <p:cNvGrpSpPr/>
          <p:nvPr/>
        </p:nvGrpSpPr>
        <p:grpSpPr>
          <a:xfrm rot="-5400000">
            <a:off x="368300" y="4044950"/>
            <a:ext cx="594883" cy="534533"/>
            <a:chOff x="0" y="0"/>
            <a:chExt cx="5732310" cy="5126990"/>
          </a:xfrm>
        </p:grpSpPr>
        <p:sp>
          <p:nvSpPr>
            <p:cNvPr name="Freeform 10" id="10"/>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name="Group 11" id="11"/>
          <p:cNvGrpSpPr/>
          <p:nvPr/>
        </p:nvGrpSpPr>
        <p:grpSpPr>
          <a:xfrm rot="-5400000">
            <a:off x="-120650" y="-990600"/>
            <a:ext cx="2237946" cy="2001653"/>
            <a:chOff x="0" y="0"/>
            <a:chExt cx="5732310" cy="5126990"/>
          </a:xfrm>
        </p:grpSpPr>
        <p:sp>
          <p:nvSpPr>
            <p:cNvPr name="Freeform 12" id="12"/>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2F2F2"/>
            </a:solidFill>
          </p:spPr>
        </p:sp>
      </p:grpSp>
      <p:grpSp>
        <p:nvGrpSpPr>
          <p:cNvPr name="Group 13" id="13"/>
          <p:cNvGrpSpPr/>
          <p:nvPr/>
        </p:nvGrpSpPr>
        <p:grpSpPr>
          <a:xfrm rot="-5400000">
            <a:off x="1225550" y="1016000"/>
            <a:ext cx="594883" cy="534533"/>
            <a:chOff x="0" y="0"/>
            <a:chExt cx="5732310" cy="5126990"/>
          </a:xfrm>
        </p:grpSpPr>
        <p:sp>
          <p:nvSpPr>
            <p:cNvPr name="Freeform 14" id="14"/>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name="Group 15" id="15"/>
          <p:cNvGrpSpPr/>
          <p:nvPr/>
        </p:nvGrpSpPr>
        <p:grpSpPr>
          <a:xfrm rot="-5400000">
            <a:off x="-454025" y="1981200"/>
            <a:ext cx="875675" cy="787223"/>
            <a:chOff x="0" y="0"/>
            <a:chExt cx="5732310" cy="5126990"/>
          </a:xfrm>
        </p:grpSpPr>
        <p:sp>
          <p:nvSpPr>
            <p:cNvPr name="Freeform 16" id="16"/>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F7477"/>
            </a:solid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4CB8B4"/>
        </a:solidFill>
      </p:bgPr>
    </p:bg>
    <p:spTree>
      <p:nvGrpSpPr>
        <p:cNvPr id="1" name=""/>
        <p:cNvGrpSpPr/>
        <p:nvPr/>
      </p:nvGrpSpPr>
      <p:grpSpPr>
        <a:xfrm>
          <a:off x="0" y="0"/>
          <a:ext cx="0" cy="0"/>
          <a:chOff x="0" y="0"/>
          <a:chExt cx="0" cy="0"/>
        </a:xfrm>
      </p:grpSpPr>
      <p:sp>
        <p:nvSpPr>
          <p:cNvPr name="TextBox 2" id="2"/>
          <p:cNvSpPr txBox="true"/>
          <p:nvPr/>
        </p:nvSpPr>
        <p:spPr>
          <a:xfrm rot="0">
            <a:off x="262725" y="2713853"/>
            <a:ext cx="4012274" cy="2013967"/>
          </a:xfrm>
          <a:prstGeom prst="rect">
            <a:avLst/>
          </a:prstGeom>
        </p:spPr>
        <p:txBody>
          <a:bodyPr anchor="t" rtlCol="false" tIns="0" lIns="0" bIns="0" rIns="0">
            <a:spAutoFit/>
          </a:bodyPr>
          <a:lstStyle/>
          <a:p>
            <a:pPr>
              <a:lnSpc>
                <a:spcPts val="5214"/>
              </a:lnSpc>
            </a:pPr>
            <a:r>
              <a:rPr lang="en-US" sz="5376" spc="107">
                <a:solidFill>
                  <a:srgbClr val="FFFFFF"/>
                </a:solidFill>
                <a:latin typeface="Montserrat Classic Bold"/>
              </a:rPr>
              <a:t>Komponen Strategi Promosi</a:t>
            </a:r>
          </a:p>
        </p:txBody>
      </p:sp>
      <p:sp>
        <p:nvSpPr>
          <p:cNvPr name="Freeform 3" id="3"/>
          <p:cNvSpPr/>
          <p:nvPr/>
        </p:nvSpPr>
        <p:spPr>
          <a:xfrm flipH="false" flipV="false" rot="5400000">
            <a:off x="1277815" y="3634154"/>
            <a:ext cx="6479249" cy="59065"/>
          </a:xfrm>
          <a:custGeom>
            <a:avLst/>
            <a:gdLst/>
            <a:ahLst/>
            <a:cxnLst/>
            <a:rect r="r" b="b" t="t" l="l"/>
            <a:pathLst>
              <a:path h="59065" w="6479249">
                <a:moveTo>
                  <a:pt x="0" y="0"/>
                </a:moveTo>
                <a:lnTo>
                  <a:pt x="6479250" y="0"/>
                </a:lnTo>
                <a:lnTo>
                  <a:pt x="6479250" y="59064"/>
                </a:lnTo>
                <a:lnTo>
                  <a:pt x="0" y="59064"/>
                </a:lnTo>
                <a:lnTo>
                  <a:pt x="0" y="0"/>
                </a:lnTo>
                <a:close/>
              </a:path>
            </a:pathLst>
          </a:custGeom>
          <a:blipFill>
            <a:blip r:embed="rId2">
              <a:extLst>
                <a:ext uri="{96DAC541-7B7A-43D3-8B79-37D633B846F1}">
                  <asvg:svgBlip xmlns:asvg="http://schemas.microsoft.com/office/drawing/2016/SVG/main" r:embed="rId3"/>
                </a:ext>
              </a:extLst>
            </a:blip>
            <a:stretch>
              <a:fillRect l="0" t="-5434888" r="0" b="-5434888"/>
            </a:stretch>
          </a:blipFill>
        </p:spPr>
      </p:sp>
      <p:sp>
        <p:nvSpPr>
          <p:cNvPr name="TextBox 4" id="4"/>
          <p:cNvSpPr txBox="true"/>
          <p:nvPr/>
        </p:nvSpPr>
        <p:spPr>
          <a:xfrm rot="0">
            <a:off x="4876800" y="2230946"/>
            <a:ext cx="4552579" cy="3178651"/>
          </a:xfrm>
          <a:prstGeom prst="rect">
            <a:avLst/>
          </a:prstGeom>
        </p:spPr>
        <p:txBody>
          <a:bodyPr anchor="t" rtlCol="false" tIns="0" lIns="0" bIns="0" rIns="0">
            <a:spAutoFit/>
          </a:bodyPr>
          <a:lstStyle/>
          <a:p>
            <a:pPr marL="607756" indent="-303878" lvl="1">
              <a:lnSpc>
                <a:spcPts val="4222"/>
              </a:lnSpc>
              <a:buFont typeface="Arial"/>
              <a:buChar char="•"/>
            </a:pPr>
            <a:r>
              <a:rPr lang="en-US" sz="2814" spc="56">
                <a:solidFill>
                  <a:srgbClr val="FFFFFF"/>
                </a:solidFill>
                <a:latin typeface="Montserrat Light"/>
              </a:rPr>
              <a:t>Periklanan</a:t>
            </a:r>
          </a:p>
          <a:p>
            <a:pPr marL="607756" indent="-303878" lvl="1">
              <a:lnSpc>
                <a:spcPts val="4222"/>
              </a:lnSpc>
              <a:buFont typeface="Arial"/>
              <a:buChar char="•"/>
            </a:pPr>
            <a:r>
              <a:rPr lang="en-US" sz="2814" spc="56">
                <a:solidFill>
                  <a:srgbClr val="FFFFFF"/>
                </a:solidFill>
                <a:latin typeface="Montserrat Light"/>
              </a:rPr>
              <a:t>Promosi penjualan</a:t>
            </a:r>
          </a:p>
          <a:p>
            <a:pPr marL="607756" indent="-303878" lvl="1">
              <a:lnSpc>
                <a:spcPts val="4222"/>
              </a:lnSpc>
              <a:buFont typeface="Arial"/>
              <a:buChar char="•"/>
            </a:pPr>
            <a:r>
              <a:rPr lang="en-US" sz="2814" spc="56">
                <a:solidFill>
                  <a:srgbClr val="FFFFFF"/>
                </a:solidFill>
                <a:latin typeface="Montserrat Light"/>
              </a:rPr>
              <a:t>Penjualan tatap muka</a:t>
            </a:r>
          </a:p>
          <a:p>
            <a:pPr marL="607756" indent="-303878" lvl="1">
              <a:lnSpc>
                <a:spcPts val="4222"/>
              </a:lnSpc>
              <a:buFont typeface="Arial"/>
              <a:buChar char="•"/>
            </a:pPr>
            <a:r>
              <a:rPr lang="en-US" sz="2814" spc="56">
                <a:solidFill>
                  <a:srgbClr val="FFFFFF"/>
                </a:solidFill>
                <a:latin typeface="Montserrat Light"/>
              </a:rPr>
              <a:t>Hubungan masyarakat</a:t>
            </a:r>
          </a:p>
        </p:txBody>
      </p:sp>
      <p:grpSp>
        <p:nvGrpSpPr>
          <p:cNvPr name="Group 5" id="5"/>
          <p:cNvGrpSpPr/>
          <p:nvPr/>
        </p:nvGrpSpPr>
        <p:grpSpPr>
          <a:xfrm rot="0">
            <a:off x="5357446" y="1477108"/>
            <a:ext cx="718955" cy="575164"/>
            <a:chOff x="0" y="0"/>
            <a:chExt cx="6408833" cy="5126990"/>
          </a:xfrm>
        </p:grpSpPr>
        <p:sp>
          <p:nvSpPr>
            <p:cNvPr name="Freeform 6" id="6"/>
            <p:cNvSpPr/>
            <p:nvPr/>
          </p:nvSpPr>
          <p:spPr>
            <a:xfrm flipH="false" flipV="false" rot="0">
              <a:off x="0" y="0"/>
              <a:ext cx="6408833" cy="5126990"/>
            </a:xfrm>
            <a:custGeom>
              <a:avLst/>
              <a:gdLst/>
              <a:ahLst/>
              <a:cxnLst/>
              <a:rect r="r" b="b" t="t" l="l"/>
              <a:pathLst>
                <a:path h="5126990" w="6408833">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name="Group 7" id="7"/>
          <p:cNvGrpSpPr/>
          <p:nvPr/>
        </p:nvGrpSpPr>
        <p:grpSpPr>
          <a:xfrm rot="0">
            <a:off x="5005754" y="1195754"/>
            <a:ext cx="352642" cy="284300"/>
            <a:chOff x="0" y="0"/>
            <a:chExt cx="6359534" cy="5126990"/>
          </a:xfrm>
        </p:grpSpPr>
        <p:sp>
          <p:nvSpPr>
            <p:cNvPr name="Freeform 8" id="8"/>
            <p:cNvSpPr/>
            <p:nvPr/>
          </p:nvSpPr>
          <p:spPr>
            <a:xfrm flipH="false" flipV="false" rot="0">
              <a:off x="0" y="0"/>
              <a:ext cx="6359534" cy="5126990"/>
            </a:xfrm>
            <a:custGeom>
              <a:avLst/>
              <a:gdLst/>
              <a:ahLst/>
              <a:cxnLst/>
              <a:rect r="r" b="b" t="t" l="l"/>
              <a:pathLst>
                <a:path h="5126990" w="6359534">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name="Group 9" id="9"/>
          <p:cNvGrpSpPr/>
          <p:nvPr/>
        </p:nvGrpSpPr>
        <p:grpSpPr>
          <a:xfrm rot="0">
            <a:off x="0" y="6553200"/>
            <a:ext cx="1921353" cy="1543382"/>
            <a:chOff x="0" y="0"/>
            <a:chExt cx="6382674" cy="5126990"/>
          </a:xfrm>
        </p:grpSpPr>
        <p:sp>
          <p:nvSpPr>
            <p:cNvPr name="Freeform 10" id="10"/>
            <p:cNvSpPr/>
            <p:nvPr/>
          </p:nvSpPr>
          <p:spPr>
            <a:xfrm flipH="false" flipV="false" rot="0">
              <a:off x="0" y="0"/>
              <a:ext cx="6382674" cy="5126990"/>
            </a:xfrm>
            <a:custGeom>
              <a:avLst/>
              <a:gdLst/>
              <a:ahLst/>
              <a:cxnLst/>
              <a:rect r="r" b="b" t="t" l="l"/>
              <a:pathLst>
                <a:path h="5126990" w="6382674">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name="Group 11" id="11"/>
          <p:cNvGrpSpPr/>
          <p:nvPr/>
        </p:nvGrpSpPr>
        <p:grpSpPr>
          <a:xfrm rot="0">
            <a:off x="8417169" y="6096000"/>
            <a:ext cx="566096" cy="455638"/>
            <a:chOff x="0" y="0"/>
            <a:chExt cx="6369991" cy="5126990"/>
          </a:xfrm>
        </p:grpSpPr>
        <p:sp>
          <p:nvSpPr>
            <p:cNvPr name="Freeform 12" id="12"/>
            <p:cNvSpPr/>
            <p:nvPr/>
          </p:nvSpPr>
          <p:spPr>
            <a:xfrm flipH="false" flipV="false" rot="0">
              <a:off x="0" y="0"/>
              <a:ext cx="6369991" cy="5126990"/>
            </a:xfrm>
            <a:custGeom>
              <a:avLst/>
              <a:gdLst/>
              <a:ahLst/>
              <a:cxnLst/>
              <a:rect r="r" b="b" t="t" l="l"/>
              <a:pathLst>
                <a:path h="5126990" w="6369991">
                  <a:moveTo>
                    <a:pt x="3548051" y="0"/>
                  </a:moveTo>
                  <a:lnTo>
                    <a:pt x="0" y="0"/>
                  </a:lnTo>
                  <a:lnTo>
                    <a:pt x="2821940" y="2564130"/>
                  </a:lnTo>
                  <a:lnTo>
                    <a:pt x="0" y="5126990"/>
                  </a:lnTo>
                  <a:lnTo>
                    <a:pt x="3548051" y="5126990"/>
                  </a:lnTo>
                  <a:lnTo>
                    <a:pt x="6369991" y="2564130"/>
                  </a:lnTo>
                  <a:close/>
                </a:path>
              </a:pathLst>
            </a:custGeom>
            <a:solidFill>
              <a:srgbClr val="F2F2F2"/>
            </a:solid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CC58"/>
        </a:solidFill>
      </p:bgPr>
    </p:bg>
    <p:spTree>
      <p:nvGrpSpPr>
        <p:cNvPr id="1" name=""/>
        <p:cNvGrpSpPr/>
        <p:nvPr/>
      </p:nvGrpSpPr>
      <p:grpSpPr>
        <a:xfrm>
          <a:off x="0" y="0"/>
          <a:ext cx="0" cy="0"/>
          <a:chOff x="0" y="0"/>
          <a:chExt cx="0" cy="0"/>
        </a:xfrm>
      </p:grpSpPr>
      <p:sp>
        <p:nvSpPr>
          <p:cNvPr name="TextBox 2" id="2"/>
          <p:cNvSpPr txBox="true"/>
          <p:nvPr/>
        </p:nvSpPr>
        <p:spPr>
          <a:xfrm rot="0">
            <a:off x="192638" y="2555833"/>
            <a:ext cx="4380994" cy="2837879"/>
          </a:xfrm>
          <a:prstGeom prst="rect">
            <a:avLst/>
          </a:prstGeom>
        </p:spPr>
        <p:txBody>
          <a:bodyPr anchor="t" rtlCol="false" tIns="0" lIns="0" bIns="0" rIns="0">
            <a:spAutoFit/>
          </a:bodyPr>
          <a:lstStyle/>
          <a:p>
            <a:pPr marL="650935" indent="-325468" lvl="1">
              <a:lnSpc>
                <a:spcPts val="4522"/>
              </a:lnSpc>
              <a:buFont typeface="Arial"/>
              <a:buChar char="•"/>
            </a:pPr>
            <a:r>
              <a:rPr lang="en-US" sz="3014" spc="60">
                <a:solidFill>
                  <a:srgbClr val="FFFFFF"/>
                </a:solidFill>
                <a:latin typeface="Montserrat Light"/>
              </a:rPr>
              <a:t>Data tarik khusus</a:t>
            </a:r>
          </a:p>
          <a:p>
            <a:pPr marL="650935" indent="-325468" lvl="1">
              <a:lnSpc>
                <a:spcPts val="4522"/>
              </a:lnSpc>
              <a:buFont typeface="Arial"/>
              <a:buChar char="•"/>
            </a:pPr>
            <a:r>
              <a:rPr lang="en-US" sz="3014" spc="60">
                <a:solidFill>
                  <a:srgbClr val="FFFFFF"/>
                </a:solidFill>
                <a:latin typeface="Montserrat Light"/>
              </a:rPr>
              <a:t>Meningkatkan penjualan</a:t>
            </a:r>
          </a:p>
          <a:p>
            <a:pPr marL="650935" indent="-325468" lvl="1">
              <a:lnSpc>
                <a:spcPts val="4522"/>
              </a:lnSpc>
              <a:buFont typeface="Arial"/>
              <a:buChar char="•"/>
            </a:pPr>
            <a:r>
              <a:rPr lang="en-US" sz="3014" spc="60">
                <a:solidFill>
                  <a:srgbClr val="FFFFFF"/>
                </a:solidFill>
                <a:latin typeface="Montserrat Light"/>
              </a:rPr>
              <a:t>Membangun loyalitas</a:t>
            </a:r>
          </a:p>
        </p:txBody>
      </p:sp>
      <p:sp>
        <p:nvSpPr>
          <p:cNvPr name="TextBox 3" id="3"/>
          <p:cNvSpPr txBox="true"/>
          <p:nvPr/>
        </p:nvSpPr>
        <p:spPr>
          <a:xfrm rot="0">
            <a:off x="5392784" y="2813008"/>
            <a:ext cx="4360816" cy="1863282"/>
          </a:xfrm>
          <a:prstGeom prst="rect">
            <a:avLst/>
          </a:prstGeom>
        </p:spPr>
        <p:txBody>
          <a:bodyPr anchor="t" rtlCol="false" tIns="0" lIns="0" bIns="0" rIns="0">
            <a:spAutoFit/>
          </a:bodyPr>
          <a:lstStyle/>
          <a:p>
            <a:pPr>
              <a:lnSpc>
                <a:spcPts val="7154"/>
              </a:lnSpc>
            </a:pPr>
            <a:r>
              <a:rPr lang="en-US" sz="7376" spc="147">
                <a:solidFill>
                  <a:srgbClr val="FFFFFF"/>
                </a:solidFill>
                <a:latin typeface="Montserrat Classic Bold"/>
              </a:rPr>
              <a:t>Tujuan Promosi</a:t>
            </a:r>
          </a:p>
        </p:txBody>
      </p:sp>
      <p:sp>
        <p:nvSpPr>
          <p:cNvPr name="Freeform 4" id="4"/>
          <p:cNvSpPr/>
          <p:nvPr/>
        </p:nvSpPr>
        <p:spPr>
          <a:xfrm flipH="false" flipV="false" rot="5400000">
            <a:off x="1744540" y="3634154"/>
            <a:ext cx="6479249" cy="59065"/>
          </a:xfrm>
          <a:custGeom>
            <a:avLst/>
            <a:gdLst/>
            <a:ahLst/>
            <a:cxnLst/>
            <a:rect r="r" b="b" t="t" l="l"/>
            <a:pathLst>
              <a:path h="59065" w="6479249">
                <a:moveTo>
                  <a:pt x="0" y="0"/>
                </a:moveTo>
                <a:lnTo>
                  <a:pt x="6479250" y="0"/>
                </a:lnTo>
                <a:lnTo>
                  <a:pt x="6479250" y="59064"/>
                </a:lnTo>
                <a:lnTo>
                  <a:pt x="0" y="59064"/>
                </a:lnTo>
                <a:lnTo>
                  <a:pt x="0" y="0"/>
                </a:lnTo>
                <a:close/>
              </a:path>
            </a:pathLst>
          </a:custGeom>
          <a:blipFill>
            <a:blip r:embed="rId2">
              <a:extLst>
                <a:ext uri="{96DAC541-7B7A-43D3-8B79-37D633B846F1}">
                  <asvg:svgBlip xmlns:asvg="http://schemas.microsoft.com/office/drawing/2016/SVG/main" r:embed="rId3"/>
                </a:ext>
              </a:extLst>
            </a:blip>
            <a:stretch>
              <a:fillRect l="0" t="-5434888" r="0" b="-5434888"/>
            </a:stretch>
          </a:blipFill>
        </p:spPr>
      </p:sp>
      <p:grpSp>
        <p:nvGrpSpPr>
          <p:cNvPr name="Group 5" id="5"/>
          <p:cNvGrpSpPr/>
          <p:nvPr/>
        </p:nvGrpSpPr>
        <p:grpSpPr>
          <a:xfrm rot="0">
            <a:off x="1104413" y="-1016916"/>
            <a:ext cx="2237946" cy="2001653"/>
            <a:chOff x="0" y="0"/>
            <a:chExt cx="5732310" cy="5126990"/>
          </a:xfrm>
        </p:grpSpPr>
        <p:sp>
          <p:nvSpPr>
            <p:cNvPr name="Freeform 6" id="6"/>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2F2F2"/>
            </a:solidFill>
          </p:spPr>
        </p:sp>
      </p:grpSp>
      <p:grpSp>
        <p:nvGrpSpPr>
          <p:cNvPr name="Group 7" id="7"/>
          <p:cNvGrpSpPr/>
          <p:nvPr/>
        </p:nvGrpSpPr>
        <p:grpSpPr>
          <a:xfrm rot="0">
            <a:off x="468714" y="985614"/>
            <a:ext cx="875675" cy="787223"/>
            <a:chOff x="0" y="0"/>
            <a:chExt cx="5732310" cy="5126990"/>
          </a:xfrm>
        </p:grpSpPr>
        <p:sp>
          <p:nvSpPr>
            <p:cNvPr name="Freeform 8" id="8"/>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name="Group 9" id="9"/>
          <p:cNvGrpSpPr/>
          <p:nvPr/>
        </p:nvGrpSpPr>
        <p:grpSpPr>
          <a:xfrm rot="0">
            <a:off x="3167505" y="393713"/>
            <a:ext cx="594883" cy="534533"/>
            <a:chOff x="0" y="0"/>
            <a:chExt cx="5732310" cy="5126990"/>
          </a:xfrm>
        </p:grpSpPr>
        <p:sp>
          <p:nvSpPr>
            <p:cNvPr name="Freeform 10" id="10"/>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name="Group 11" id="11"/>
          <p:cNvGrpSpPr/>
          <p:nvPr/>
        </p:nvGrpSpPr>
        <p:grpSpPr>
          <a:xfrm rot="0">
            <a:off x="8572500" y="6334125"/>
            <a:ext cx="718955" cy="575164"/>
            <a:chOff x="0" y="0"/>
            <a:chExt cx="6408833" cy="5126990"/>
          </a:xfrm>
        </p:grpSpPr>
        <p:sp>
          <p:nvSpPr>
            <p:cNvPr name="Freeform 12" id="12"/>
            <p:cNvSpPr/>
            <p:nvPr/>
          </p:nvSpPr>
          <p:spPr>
            <a:xfrm flipH="false" flipV="false" rot="0">
              <a:off x="0" y="0"/>
              <a:ext cx="6408833" cy="5126990"/>
            </a:xfrm>
            <a:custGeom>
              <a:avLst/>
              <a:gdLst/>
              <a:ahLst/>
              <a:cxnLst/>
              <a:rect r="r" b="b" t="t" l="l"/>
              <a:pathLst>
                <a:path h="5126990" w="6408833">
                  <a:moveTo>
                    <a:pt x="3586893" y="0"/>
                  </a:moveTo>
                  <a:lnTo>
                    <a:pt x="0" y="0"/>
                  </a:lnTo>
                  <a:lnTo>
                    <a:pt x="2821940" y="2564130"/>
                  </a:lnTo>
                  <a:lnTo>
                    <a:pt x="0" y="5126990"/>
                  </a:lnTo>
                  <a:lnTo>
                    <a:pt x="3586893" y="5126990"/>
                  </a:lnTo>
                  <a:lnTo>
                    <a:pt x="6408833" y="2564130"/>
                  </a:lnTo>
                  <a:close/>
                </a:path>
              </a:pathLst>
            </a:custGeom>
            <a:solidFill>
              <a:srgbClr val="FF7477"/>
            </a:solid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0" y="0"/>
            <a:ext cx="2063119" cy="7315200"/>
            <a:chOff x="0" y="0"/>
            <a:chExt cx="2750825" cy="9753600"/>
          </a:xfrm>
        </p:grpSpPr>
        <p:pic>
          <p:nvPicPr>
            <p:cNvPr name="Picture 3" id="3"/>
            <p:cNvPicPr>
              <a:picLocks noChangeAspect="true"/>
            </p:cNvPicPr>
            <p:nvPr/>
          </p:nvPicPr>
          <p:blipFill>
            <a:blip r:embed="rId2">
              <a:alphaModFix amt="18000"/>
            </a:blip>
            <a:srcRect l="64346" t="0" r="16953" b="0"/>
            <a:stretch>
              <a:fillRect/>
            </a:stretch>
          </p:blipFill>
          <p:spPr>
            <a:xfrm flipH="false" flipV="false">
              <a:off x="0" y="0"/>
              <a:ext cx="2750825" cy="9753600"/>
            </a:xfrm>
            <a:prstGeom prst="rect">
              <a:avLst/>
            </a:prstGeom>
          </p:spPr>
        </p:pic>
      </p:grpSp>
      <p:grpSp>
        <p:nvGrpSpPr>
          <p:cNvPr name="Group 4" id="4"/>
          <p:cNvGrpSpPr/>
          <p:nvPr/>
        </p:nvGrpSpPr>
        <p:grpSpPr>
          <a:xfrm rot="0">
            <a:off x="1312985" y="949569"/>
            <a:ext cx="1355605" cy="1091377"/>
            <a:chOff x="0" y="0"/>
            <a:chExt cx="6368356" cy="5126990"/>
          </a:xfrm>
        </p:grpSpPr>
        <p:sp>
          <p:nvSpPr>
            <p:cNvPr name="Freeform 5" id="5"/>
            <p:cNvSpPr/>
            <p:nvPr/>
          </p:nvSpPr>
          <p:spPr>
            <a:xfrm flipH="false" flipV="false" rot="0">
              <a:off x="0" y="0"/>
              <a:ext cx="6368356" cy="5126990"/>
            </a:xfrm>
            <a:custGeom>
              <a:avLst/>
              <a:gdLst/>
              <a:ahLst/>
              <a:cxnLst/>
              <a:rect r="r" b="b" t="t" l="l"/>
              <a:pathLst>
                <a:path h="5126990" w="6368356">
                  <a:moveTo>
                    <a:pt x="3546416" y="0"/>
                  </a:moveTo>
                  <a:lnTo>
                    <a:pt x="0" y="0"/>
                  </a:lnTo>
                  <a:lnTo>
                    <a:pt x="2821940" y="2564130"/>
                  </a:lnTo>
                  <a:lnTo>
                    <a:pt x="0" y="5126990"/>
                  </a:lnTo>
                  <a:lnTo>
                    <a:pt x="3546416" y="5126990"/>
                  </a:lnTo>
                  <a:lnTo>
                    <a:pt x="6368356" y="2564130"/>
                  </a:lnTo>
                  <a:close/>
                </a:path>
              </a:pathLst>
            </a:custGeom>
            <a:solidFill>
              <a:srgbClr val="FFCC58"/>
            </a:solidFill>
          </p:spPr>
        </p:sp>
      </p:grpSp>
      <p:grpSp>
        <p:nvGrpSpPr>
          <p:cNvPr name="Group 6" id="6"/>
          <p:cNvGrpSpPr/>
          <p:nvPr/>
        </p:nvGrpSpPr>
        <p:grpSpPr>
          <a:xfrm rot="0">
            <a:off x="937846" y="2051538"/>
            <a:ext cx="718955" cy="575164"/>
            <a:chOff x="0" y="0"/>
            <a:chExt cx="6408833" cy="5126990"/>
          </a:xfrm>
        </p:grpSpPr>
        <p:sp>
          <p:nvSpPr>
            <p:cNvPr name="Freeform 7" id="7"/>
            <p:cNvSpPr/>
            <p:nvPr/>
          </p:nvSpPr>
          <p:spPr>
            <a:xfrm flipH="false" flipV="false" rot="0">
              <a:off x="0" y="0"/>
              <a:ext cx="6408833" cy="5126990"/>
            </a:xfrm>
            <a:custGeom>
              <a:avLst/>
              <a:gdLst/>
              <a:ahLst/>
              <a:cxnLst/>
              <a:rect r="r" b="b" t="t" l="l"/>
              <a:pathLst>
                <a:path h="5126990" w="6408833">
                  <a:moveTo>
                    <a:pt x="3586893" y="0"/>
                  </a:moveTo>
                  <a:lnTo>
                    <a:pt x="0" y="0"/>
                  </a:lnTo>
                  <a:lnTo>
                    <a:pt x="2821940" y="2564130"/>
                  </a:lnTo>
                  <a:lnTo>
                    <a:pt x="0" y="5126990"/>
                  </a:lnTo>
                  <a:lnTo>
                    <a:pt x="3586893" y="5126990"/>
                  </a:lnTo>
                  <a:lnTo>
                    <a:pt x="6408833" y="2564130"/>
                  </a:lnTo>
                  <a:close/>
                </a:path>
              </a:pathLst>
            </a:custGeom>
            <a:solidFill>
              <a:srgbClr val="FF7477"/>
            </a:solidFill>
          </p:spPr>
        </p:sp>
      </p:grpSp>
      <p:sp>
        <p:nvSpPr>
          <p:cNvPr name="TextBox 8" id="8"/>
          <p:cNvSpPr txBox="true"/>
          <p:nvPr/>
        </p:nvSpPr>
        <p:spPr>
          <a:xfrm rot="0">
            <a:off x="2811467" y="594639"/>
            <a:ext cx="6582566" cy="1702732"/>
          </a:xfrm>
          <a:prstGeom prst="rect">
            <a:avLst/>
          </a:prstGeom>
        </p:spPr>
        <p:txBody>
          <a:bodyPr anchor="t" rtlCol="false" tIns="0" lIns="0" bIns="0" rIns="0">
            <a:spAutoFit/>
          </a:bodyPr>
          <a:lstStyle/>
          <a:p>
            <a:pPr>
              <a:lnSpc>
                <a:spcPts val="6572"/>
              </a:lnSpc>
            </a:pPr>
            <a:r>
              <a:rPr lang="en-US" sz="6776" spc="135">
                <a:solidFill>
                  <a:srgbClr val="4CB8B4"/>
                </a:solidFill>
                <a:latin typeface="Montserrat Classic Bold"/>
              </a:rPr>
              <a:t>Manfaat Promosi</a:t>
            </a:r>
          </a:p>
        </p:txBody>
      </p:sp>
      <p:sp>
        <p:nvSpPr>
          <p:cNvPr name="Freeform 9" id="9"/>
          <p:cNvSpPr/>
          <p:nvPr/>
        </p:nvSpPr>
        <p:spPr>
          <a:xfrm flipH="false" flipV="false" rot="0">
            <a:off x="2233246" y="2991433"/>
            <a:ext cx="6479249" cy="3153311"/>
          </a:xfrm>
          <a:custGeom>
            <a:avLst/>
            <a:gdLst/>
            <a:ahLst/>
            <a:cxnLst/>
            <a:rect r="r" b="b" t="t" l="l"/>
            <a:pathLst>
              <a:path h="3153311" w="6479249">
                <a:moveTo>
                  <a:pt x="0" y="0"/>
                </a:moveTo>
                <a:lnTo>
                  <a:pt x="6479249" y="0"/>
                </a:lnTo>
                <a:lnTo>
                  <a:pt x="6479249" y="3153311"/>
                </a:lnTo>
                <a:lnTo>
                  <a:pt x="0" y="3153311"/>
                </a:lnTo>
                <a:lnTo>
                  <a:pt x="0" y="0"/>
                </a:lnTo>
                <a:close/>
              </a:path>
            </a:pathLst>
          </a:custGeom>
          <a:blipFill>
            <a:blip r:embed="rId3">
              <a:extLst>
                <a:ext uri="{96DAC541-7B7A-43D3-8B79-37D633B846F1}">
                  <asvg:svgBlip xmlns:asvg="http://schemas.microsoft.com/office/drawing/2016/SVG/main" r:embed="rId4"/>
                </a:ext>
              </a:extLst>
            </a:blip>
            <a:stretch>
              <a:fillRect l="0" t="-52737" r="0" b="-52737"/>
            </a:stretch>
          </a:blipFill>
        </p:spPr>
      </p:sp>
      <p:sp>
        <p:nvSpPr>
          <p:cNvPr name="TextBox 10" id="10"/>
          <p:cNvSpPr txBox="true"/>
          <p:nvPr/>
        </p:nvSpPr>
        <p:spPr>
          <a:xfrm rot="0">
            <a:off x="2348085" y="2560028"/>
            <a:ext cx="7045947" cy="4590746"/>
          </a:xfrm>
          <a:prstGeom prst="rect">
            <a:avLst/>
          </a:prstGeom>
        </p:spPr>
        <p:txBody>
          <a:bodyPr anchor="t" rtlCol="false" tIns="0" lIns="0" bIns="0" rIns="0">
            <a:spAutoFit/>
          </a:bodyPr>
          <a:lstStyle/>
          <a:p>
            <a:pPr marL="478220" indent="-239110" lvl="1">
              <a:lnSpc>
                <a:spcPts val="3322"/>
              </a:lnSpc>
              <a:buFont typeface="Arial"/>
              <a:buChar char="•"/>
            </a:pPr>
            <a:r>
              <a:rPr lang="en-US" sz="2215" spc="44">
                <a:solidFill>
                  <a:srgbClr val="4CB8B4"/>
                </a:solidFill>
                <a:latin typeface="Montserrat Light"/>
              </a:rPr>
              <a:t>Mengetahui produk yang diinginkan konsumen</a:t>
            </a:r>
          </a:p>
          <a:p>
            <a:pPr marL="478220" indent="-239110" lvl="1">
              <a:lnSpc>
                <a:spcPts val="3322"/>
              </a:lnSpc>
              <a:buFont typeface="Arial"/>
              <a:buChar char="•"/>
            </a:pPr>
            <a:r>
              <a:rPr lang="en-US" sz="2215" spc="44">
                <a:solidFill>
                  <a:srgbClr val="4CB8B4"/>
                </a:solidFill>
                <a:latin typeface="Montserrat Light"/>
              </a:rPr>
              <a:t>Mengetahui tingkat kebutuhan akan suatu produk</a:t>
            </a:r>
          </a:p>
          <a:p>
            <a:pPr marL="478220" indent="-239110" lvl="1">
              <a:lnSpc>
                <a:spcPts val="3322"/>
              </a:lnSpc>
              <a:buFont typeface="Arial"/>
              <a:buChar char="•"/>
            </a:pPr>
            <a:r>
              <a:rPr lang="en-US" sz="2215" spc="44">
                <a:solidFill>
                  <a:srgbClr val="4CB8B4"/>
                </a:solidFill>
                <a:latin typeface="Montserrat Light"/>
              </a:rPr>
              <a:t>Mengetahui cara pengenalan dan penyampaian produk</a:t>
            </a:r>
          </a:p>
          <a:p>
            <a:pPr marL="478220" indent="-239110" lvl="1">
              <a:lnSpc>
                <a:spcPts val="3322"/>
              </a:lnSpc>
              <a:buFont typeface="Arial"/>
              <a:buChar char="•"/>
            </a:pPr>
            <a:r>
              <a:rPr lang="en-US" sz="2215" spc="44">
                <a:solidFill>
                  <a:srgbClr val="4CB8B4"/>
                </a:solidFill>
                <a:latin typeface="Montserrat Light"/>
              </a:rPr>
              <a:t>Mengetahui harga yang sesuai kondisi pasar</a:t>
            </a:r>
          </a:p>
          <a:p>
            <a:pPr marL="478220" indent="-239110" lvl="1">
              <a:lnSpc>
                <a:spcPts val="3322"/>
              </a:lnSpc>
              <a:buFont typeface="Arial"/>
              <a:buChar char="•"/>
            </a:pPr>
            <a:r>
              <a:rPr lang="en-US" sz="2215" spc="44">
                <a:solidFill>
                  <a:srgbClr val="4CB8B4"/>
                </a:solidFill>
                <a:latin typeface="Montserrat Light"/>
              </a:rPr>
              <a:t>Mengetahui strategi promosi yang tepat</a:t>
            </a:r>
          </a:p>
          <a:p>
            <a:pPr marL="478220" indent="-239110" lvl="1">
              <a:lnSpc>
                <a:spcPts val="3322"/>
              </a:lnSpc>
              <a:buFont typeface="Arial"/>
              <a:buChar char="•"/>
            </a:pPr>
            <a:r>
              <a:rPr lang="en-US" sz="2215" spc="44">
                <a:solidFill>
                  <a:srgbClr val="4CB8B4"/>
                </a:solidFill>
                <a:latin typeface="Montserrat Light"/>
              </a:rPr>
              <a:t>Mengetahui kondisi persaingan pasar dan cara mengatasi</a:t>
            </a:r>
          </a:p>
          <a:p>
            <a:pPr marL="478220" indent="-239110" lvl="1">
              <a:lnSpc>
                <a:spcPts val="3322"/>
              </a:lnSpc>
              <a:buFont typeface="Arial"/>
              <a:buChar char="•"/>
            </a:pPr>
            <a:r>
              <a:rPr lang="en-US" sz="2215" spc="44">
                <a:solidFill>
                  <a:srgbClr val="4CB8B4"/>
                </a:solidFill>
                <a:latin typeface="Montserrat Light"/>
              </a:rPr>
              <a:t>Menciptakan image produk</a:t>
            </a:r>
          </a:p>
        </p:txBody>
      </p:sp>
      <p:grpSp>
        <p:nvGrpSpPr>
          <p:cNvPr name="Group 11" id="11"/>
          <p:cNvGrpSpPr/>
          <p:nvPr/>
        </p:nvGrpSpPr>
        <p:grpSpPr>
          <a:xfrm rot="0">
            <a:off x="2233246" y="3206262"/>
            <a:ext cx="714376" cy="568253"/>
            <a:chOff x="0" y="0"/>
            <a:chExt cx="6346308" cy="5126990"/>
          </a:xfrm>
        </p:grpSpPr>
        <p:sp>
          <p:nvSpPr>
            <p:cNvPr name="Freeform 12" id="12"/>
            <p:cNvSpPr/>
            <p:nvPr/>
          </p:nvSpPr>
          <p:spPr>
            <a:xfrm flipH="false" flipV="false" rot="0">
              <a:off x="0" y="0"/>
              <a:ext cx="6346308" cy="5126990"/>
            </a:xfrm>
            <a:custGeom>
              <a:avLst/>
              <a:gdLst/>
              <a:ahLst/>
              <a:cxnLst/>
              <a:rect r="r" b="b" t="t" l="l"/>
              <a:pathLst>
                <a:path h="5126990" w="6346308">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name="Group 13" id="13"/>
          <p:cNvGrpSpPr/>
          <p:nvPr/>
        </p:nvGrpSpPr>
        <p:grpSpPr>
          <a:xfrm rot="0">
            <a:off x="-674077" y="3956538"/>
            <a:ext cx="1517551" cy="1223101"/>
            <a:chOff x="0" y="0"/>
            <a:chExt cx="6361360" cy="5126990"/>
          </a:xfrm>
        </p:grpSpPr>
        <p:sp>
          <p:nvSpPr>
            <p:cNvPr name="Freeform 14" id="14"/>
            <p:cNvSpPr/>
            <p:nvPr/>
          </p:nvSpPr>
          <p:spPr>
            <a:xfrm flipH="false" flipV="false" rot="0">
              <a:off x="0" y="0"/>
              <a:ext cx="6361360" cy="5126990"/>
            </a:xfrm>
            <a:custGeom>
              <a:avLst/>
              <a:gdLst/>
              <a:ahLst/>
              <a:cxnLst/>
              <a:rect r="r" b="b" t="t" l="l"/>
              <a:pathLst>
                <a:path h="5126990" w="6361360">
                  <a:moveTo>
                    <a:pt x="3539420" y="0"/>
                  </a:moveTo>
                  <a:lnTo>
                    <a:pt x="0" y="0"/>
                  </a:lnTo>
                  <a:lnTo>
                    <a:pt x="2821940" y="2564130"/>
                  </a:lnTo>
                  <a:lnTo>
                    <a:pt x="0" y="5126990"/>
                  </a:lnTo>
                  <a:lnTo>
                    <a:pt x="3539420" y="5126990"/>
                  </a:lnTo>
                  <a:lnTo>
                    <a:pt x="6361360" y="2564130"/>
                  </a:lnTo>
                  <a:close/>
                </a:path>
              </a:pathLst>
            </a:custGeom>
            <a:solidFill>
              <a:srgbClr val="4CB8B4"/>
            </a:solidFill>
          </p:spPr>
        </p:sp>
      </p:grpSp>
      <p:grpSp>
        <p:nvGrpSpPr>
          <p:cNvPr name="Group 15" id="15"/>
          <p:cNvGrpSpPr/>
          <p:nvPr/>
        </p:nvGrpSpPr>
        <p:grpSpPr>
          <a:xfrm rot="0">
            <a:off x="8675077" y="6342185"/>
            <a:ext cx="718955" cy="575164"/>
            <a:chOff x="0" y="0"/>
            <a:chExt cx="6408833" cy="5126990"/>
          </a:xfrm>
        </p:grpSpPr>
        <p:sp>
          <p:nvSpPr>
            <p:cNvPr name="Freeform 16" id="16"/>
            <p:cNvSpPr/>
            <p:nvPr/>
          </p:nvSpPr>
          <p:spPr>
            <a:xfrm flipH="false" flipV="false" rot="0">
              <a:off x="0" y="0"/>
              <a:ext cx="6408833" cy="5126990"/>
            </a:xfrm>
            <a:custGeom>
              <a:avLst/>
              <a:gdLst/>
              <a:ahLst/>
              <a:cxnLst/>
              <a:rect r="r" b="b" t="t" l="l"/>
              <a:pathLst>
                <a:path h="5126990" w="6408833">
                  <a:moveTo>
                    <a:pt x="3586893" y="0"/>
                  </a:moveTo>
                  <a:lnTo>
                    <a:pt x="0" y="0"/>
                  </a:lnTo>
                  <a:lnTo>
                    <a:pt x="2821940" y="2564130"/>
                  </a:lnTo>
                  <a:lnTo>
                    <a:pt x="0" y="5126990"/>
                  </a:lnTo>
                  <a:lnTo>
                    <a:pt x="3586893" y="5126990"/>
                  </a:lnTo>
                  <a:lnTo>
                    <a:pt x="6408833" y="2564130"/>
                  </a:lnTo>
                  <a:close/>
                </a:path>
              </a:pathLst>
            </a:custGeom>
            <a:solidFill>
              <a:srgbClr val="FF7477"/>
            </a:solidFill>
          </p:spPr>
        </p:sp>
      </p:grpSp>
    </p:spTree>
  </p:cSld>
  <p:clrMapOvr>
    <a:masterClrMapping/>
  </p:clrMapOvr>
</p:sld>
</file>

<file path=ppt/slides/slide7.xml><?xml version="1.0" encoding="utf-8"?>
<p:sld xmlns:p="http://schemas.openxmlformats.org/presentationml/2006/main" xmlns:a="http://schemas.openxmlformats.org/drawingml/2006/main">
  <p:cSld>
    <p:bg>
      <p:bgPr>
        <a:solidFill>
          <a:srgbClr val="FFCC58"/>
        </a:solidFill>
      </p:bgPr>
    </p:bg>
    <p:spTree>
      <p:nvGrpSpPr>
        <p:cNvPr id="1" name=""/>
        <p:cNvGrpSpPr/>
        <p:nvPr/>
      </p:nvGrpSpPr>
      <p:grpSpPr>
        <a:xfrm>
          <a:off x="0" y="0"/>
          <a:ext cx="0" cy="0"/>
          <a:chOff x="0" y="0"/>
          <a:chExt cx="0" cy="0"/>
        </a:xfrm>
      </p:grpSpPr>
      <p:grpSp>
        <p:nvGrpSpPr>
          <p:cNvPr name="Group 2" id="2"/>
          <p:cNvGrpSpPr/>
          <p:nvPr/>
        </p:nvGrpSpPr>
        <p:grpSpPr>
          <a:xfrm rot="-5400000">
            <a:off x="-1130300" y="4552950"/>
            <a:ext cx="2237946" cy="2001653"/>
            <a:chOff x="0" y="0"/>
            <a:chExt cx="5732310" cy="5126990"/>
          </a:xfrm>
        </p:grpSpPr>
        <p:sp>
          <p:nvSpPr>
            <p:cNvPr name="Freeform 3" id="3"/>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2F2F2"/>
            </a:solidFill>
          </p:spPr>
        </p:sp>
      </p:grpSp>
      <p:grpSp>
        <p:nvGrpSpPr>
          <p:cNvPr name="Group 4" id="4"/>
          <p:cNvGrpSpPr/>
          <p:nvPr/>
        </p:nvGrpSpPr>
        <p:grpSpPr>
          <a:xfrm rot="0">
            <a:off x="2322999" y="482019"/>
            <a:ext cx="6819900" cy="6525690"/>
            <a:chOff x="0" y="0"/>
            <a:chExt cx="9093200" cy="8700920"/>
          </a:xfrm>
        </p:grpSpPr>
        <p:sp>
          <p:nvSpPr>
            <p:cNvPr name="TextBox 5" id="5"/>
            <p:cNvSpPr txBox="true"/>
            <p:nvPr/>
          </p:nvSpPr>
          <p:spPr>
            <a:xfrm rot="0">
              <a:off x="0" y="133350"/>
              <a:ext cx="9093200" cy="2113394"/>
            </a:xfrm>
            <a:prstGeom prst="rect">
              <a:avLst/>
            </a:prstGeom>
          </p:spPr>
          <p:txBody>
            <a:bodyPr anchor="t" rtlCol="false" tIns="0" lIns="0" bIns="0" rIns="0">
              <a:spAutoFit/>
            </a:bodyPr>
            <a:lstStyle/>
            <a:p>
              <a:pPr>
                <a:lnSpc>
                  <a:spcPts val="5990"/>
                </a:lnSpc>
              </a:pPr>
              <a:r>
                <a:rPr lang="en-US" sz="6176" spc="123">
                  <a:solidFill>
                    <a:srgbClr val="FFFFFF"/>
                  </a:solidFill>
                  <a:latin typeface="Montserrat Classic Bold"/>
                </a:rPr>
                <a:t>Cara Melakukan Promosi</a:t>
              </a:r>
            </a:p>
          </p:txBody>
        </p:sp>
        <p:sp>
          <p:nvSpPr>
            <p:cNvPr name="TextBox 6" id="6"/>
            <p:cNvSpPr txBox="true"/>
            <p:nvPr/>
          </p:nvSpPr>
          <p:spPr>
            <a:xfrm rot="0">
              <a:off x="0" y="3277829"/>
              <a:ext cx="9067800" cy="5423091"/>
            </a:xfrm>
            <a:prstGeom prst="rect">
              <a:avLst/>
            </a:prstGeom>
          </p:spPr>
          <p:txBody>
            <a:bodyPr anchor="t" rtlCol="false" tIns="0" lIns="0" bIns="0" rIns="0">
              <a:spAutoFit/>
            </a:bodyPr>
            <a:lstStyle/>
            <a:p>
              <a:pPr marL="586167" indent="-293083" lvl="1">
                <a:lnSpc>
                  <a:spcPts val="4072"/>
                </a:lnSpc>
                <a:buFont typeface="Arial"/>
                <a:buChar char="•"/>
              </a:pPr>
              <a:r>
                <a:rPr lang="en-US" sz="2714" spc="54">
                  <a:solidFill>
                    <a:srgbClr val="FFFFFF"/>
                  </a:solidFill>
                  <a:latin typeface="Montserrat Light"/>
                </a:rPr>
                <a:t>Mulut ke mulut atau testimonial</a:t>
              </a:r>
            </a:p>
            <a:p>
              <a:pPr marL="586167" indent="-293083" lvl="1">
                <a:lnSpc>
                  <a:spcPts val="4072"/>
                </a:lnSpc>
                <a:buFont typeface="Arial"/>
                <a:buChar char="•"/>
              </a:pPr>
              <a:r>
                <a:rPr lang="en-US" sz="2714" spc="54">
                  <a:solidFill>
                    <a:srgbClr val="FFFFFF"/>
                  </a:solidFill>
                  <a:latin typeface="Montserrat Light"/>
                </a:rPr>
                <a:t>Promosi melalui jejaring sosial</a:t>
              </a:r>
            </a:p>
            <a:p>
              <a:pPr marL="586167" indent="-293083" lvl="1">
                <a:lnSpc>
                  <a:spcPts val="4072"/>
                </a:lnSpc>
                <a:buFont typeface="Arial"/>
                <a:buChar char="•"/>
              </a:pPr>
              <a:r>
                <a:rPr lang="en-US" sz="2714" spc="54">
                  <a:solidFill>
                    <a:srgbClr val="FFFFFF"/>
                  </a:solidFill>
                  <a:latin typeface="Montserrat Light"/>
                </a:rPr>
                <a:t>Loyalty programs</a:t>
              </a:r>
            </a:p>
            <a:p>
              <a:pPr marL="586167" indent="-293083" lvl="1">
                <a:lnSpc>
                  <a:spcPts val="4072"/>
                </a:lnSpc>
                <a:buFont typeface="Arial"/>
                <a:buChar char="•"/>
              </a:pPr>
              <a:r>
                <a:rPr lang="en-US" sz="2714" spc="54">
                  <a:solidFill>
                    <a:srgbClr val="FFFFFF"/>
                  </a:solidFill>
                  <a:latin typeface="Montserrat Light"/>
                </a:rPr>
                <a:t>up-selling</a:t>
              </a:r>
            </a:p>
            <a:p>
              <a:pPr marL="586167" indent="-293083" lvl="1">
                <a:lnSpc>
                  <a:spcPts val="4072"/>
                </a:lnSpc>
                <a:buFont typeface="Arial"/>
                <a:buChar char="•"/>
              </a:pPr>
              <a:r>
                <a:rPr lang="en-US" sz="2714" spc="54">
                  <a:solidFill>
                    <a:srgbClr val="FFFFFF"/>
                  </a:solidFill>
                  <a:latin typeface="Montserrat Light"/>
                </a:rPr>
                <a:t>Mengadakan suatu acara</a:t>
              </a:r>
            </a:p>
            <a:p>
              <a:pPr marL="586167" indent="-293083" lvl="1">
                <a:lnSpc>
                  <a:spcPts val="4072"/>
                </a:lnSpc>
                <a:buFont typeface="Arial"/>
                <a:buChar char="•"/>
              </a:pPr>
              <a:r>
                <a:rPr lang="en-US" sz="2714" spc="54">
                  <a:solidFill>
                    <a:srgbClr val="FFFFFF"/>
                  </a:solidFill>
                  <a:latin typeface="Montserrat Light"/>
                </a:rPr>
                <a:t>Mobile marketing</a:t>
              </a:r>
            </a:p>
            <a:p>
              <a:pPr marL="586167" indent="-293083" lvl="1">
                <a:lnSpc>
                  <a:spcPts val="4072"/>
                </a:lnSpc>
                <a:buFont typeface="Arial"/>
                <a:buChar char="•"/>
              </a:pPr>
              <a:r>
                <a:rPr lang="en-US" sz="2714" spc="54">
                  <a:solidFill>
                    <a:srgbClr val="FFFFFF"/>
                  </a:solidFill>
                  <a:latin typeface="Montserrat Light"/>
                </a:rPr>
                <a:t>Membuat blog atau video</a:t>
              </a:r>
            </a:p>
            <a:p>
              <a:pPr marL="586167" indent="-293083" lvl="1">
                <a:lnSpc>
                  <a:spcPts val="4072"/>
                </a:lnSpc>
                <a:buFont typeface="Arial"/>
                <a:buChar char="•"/>
              </a:pPr>
              <a:r>
                <a:rPr lang="en-US" sz="2714" spc="54">
                  <a:solidFill>
                    <a:srgbClr val="FFFFFF"/>
                  </a:solidFill>
                  <a:latin typeface="Montserrat Light"/>
                </a:rPr>
                <a:t>Stiker promosi di tempat umum</a:t>
              </a:r>
            </a:p>
          </p:txBody>
        </p:sp>
      </p:grpSp>
      <p:grpSp>
        <p:nvGrpSpPr>
          <p:cNvPr name="Group 7" id="7"/>
          <p:cNvGrpSpPr/>
          <p:nvPr/>
        </p:nvGrpSpPr>
        <p:grpSpPr>
          <a:xfrm rot="-5400000">
            <a:off x="946150" y="6477000"/>
            <a:ext cx="875675" cy="787223"/>
            <a:chOff x="0" y="0"/>
            <a:chExt cx="5732310" cy="5126990"/>
          </a:xfrm>
        </p:grpSpPr>
        <p:sp>
          <p:nvSpPr>
            <p:cNvPr name="Freeform 8" id="8"/>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name="Group 9" id="9"/>
          <p:cNvGrpSpPr/>
          <p:nvPr/>
        </p:nvGrpSpPr>
        <p:grpSpPr>
          <a:xfrm rot="-5400000">
            <a:off x="368300" y="4044950"/>
            <a:ext cx="594883" cy="534533"/>
            <a:chOff x="0" y="0"/>
            <a:chExt cx="5732310" cy="5126990"/>
          </a:xfrm>
        </p:grpSpPr>
        <p:sp>
          <p:nvSpPr>
            <p:cNvPr name="Freeform 10" id="10"/>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name="Group 11" id="11"/>
          <p:cNvGrpSpPr/>
          <p:nvPr/>
        </p:nvGrpSpPr>
        <p:grpSpPr>
          <a:xfrm rot="-5400000">
            <a:off x="-120650" y="-990600"/>
            <a:ext cx="2237946" cy="2001653"/>
            <a:chOff x="0" y="0"/>
            <a:chExt cx="5732310" cy="5126990"/>
          </a:xfrm>
        </p:grpSpPr>
        <p:sp>
          <p:nvSpPr>
            <p:cNvPr name="Freeform 12" id="12"/>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2F2F2"/>
            </a:solidFill>
          </p:spPr>
        </p:sp>
      </p:grpSp>
      <p:grpSp>
        <p:nvGrpSpPr>
          <p:cNvPr name="Group 13" id="13"/>
          <p:cNvGrpSpPr/>
          <p:nvPr/>
        </p:nvGrpSpPr>
        <p:grpSpPr>
          <a:xfrm rot="-5400000">
            <a:off x="1225550" y="1016000"/>
            <a:ext cx="594883" cy="534533"/>
            <a:chOff x="0" y="0"/>
            <a:chExt cx="5732310" cy="5126990"/>
          </a:xfrm>
        </p:grpSpPr>
        <p:sp>
          <p:nvSpPr>
            <p:cNvPr name="Freeform 14" id="14"/>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name="Group 15" id="15"/>
          <p:cNvGrpSpPr/>
          <p:nvPr/>
        </p:nvGrpSpPr>
        <p:grpSpPr>
          <a:xfrm rot="-5400000">
            <a:off x="-454025" y="1981200"/>
            <a:ext cx="875675" cy="787223"/>
            <a:chOff x="0" y="0"/>
            <a:chExt cx="5732310" cy="5126990"/>
          </a:xfrm>
        </p:grpSpPr>
        <p:sp>
          <p:nvSpPr>
            <p:cNvPr name="Freeform 16" id="16"/>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F7477"/>
            </a:solid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7477"/>
        </a:solidFill>
      </p:bgPr>
    </p:bg>
    <p:spTree>
      <p:nvGrpSpPr>
        <p:cNvPr id="1" name=""/>
        <p:cNvGrpSpPr/>
        <p:nvPr/>
      </p:nvGrpSpPr>
      <p:grpSpPr>
        <a:xfrm>
          <a:off x="0" y="0"/>
          <a:ext cx="0" cy="0"/>
          <a:chOff x="0" y="0"/>
          <a:chExt cx="0" cy="0"/>
        </a:xfrm>
      </p:grpSpPr>
      <p:grpSp>
        <p:nvGrpSpPr>
          <p:cNvPr name="Group 2" id="2"/>
          <p:cNvGrpSpPr/>
          <p:nvPr/>
        </p:nvGrpSpPr>
        <p:grpSpPr>
          <a:xfrm rot="0">
            <a:off x="0" y="-12700"/>
            <a:ext cx="9779411" cy="2019024"/>
            <a:chOff x="0" y="0"/>
            <a:chExt cx="13039215" cy="2692032"/>
          </a:xfrm>
        </p:grpSpPr>
        <p:pic>
          <p:nvPicPr>
            <p:cNvPr name="Picture 3" id="3"/>
            <p:cNvPicPr>
              <a:picLocks noChangeAspect="true"/>
            </p:cNvPicPr>
            <p:nvPr/>
          </p:nvPicPr>
          <p:blipFill>
            <a:blip r:embed="rId2">
              <a:alphaModFix amt="24000"/>
            </a:blip>
            <a:srcRect l="0" t="59449" r="0" b="9581"/>
            <a:stretch>
              <a:fillRect/>
            </a:stretch>
          </p:blipFill>
          <p:spPr>
            <a:xfrm flipH="false" flipV="false">
              <a:off x="0" y="0"/>
              <a:ext cx="13039215" cy="2692032"/>
            </a:xfrm>
            <a:prstGeom prst="rect">
              <a:avLst/>
            </a:prstGeom>
          </p:spPr>
        </p:pic>
      </p:grpSp>
      <p:grpSp>
        <p:nvGrpSpPr>
          <p:cNvPr name="Group 4" id="4"/>
          <p:cNvGrpSpPr/>
          <p:nvPr/>
        </p:nvGrpSpPr>
        <p:grpSpPr>
          <a:xfrm rot="0">
            <a:off x="742950" y="2419350"/>
            <a:ext cx="5944173" cy="2001653"/>
            <a:chOff x="0" y="0"/>
            <a:chExt cx="15225500" cy="5126990"/>
          </a:xfrm>
        </p:grpSpPr>
        <p:sp>
          <p:nvSpPr>
            <p:cNvPr name="Freeform 5" id="5"/>
            <p:cNvSpPr/>
            <p:nvPr/>
          </p:nvSpPr>
          <p:spPr>
            <a:xfrm flipH="false" flipV="false" rot="0">
              <a:off x="0" y="0"/>
              <a:ext cx="15225500" cy="5126990"/>
            </a:xfrm>
            <a:custGeom>
              <a:avLst/>
              <a:gdLst/>
              <a:ahLst/>
              <a:cxnLst/>
              <a:rect r="r" b="b" t="t" l="l"/>
              <a:pathLst>
                <a:path h="5126990" w="15225500">
                  <a:moveTo>
                    <a:pt x="12403560" y="0"/>
                  </a:moveTo>
                  <a:lnTo>
                    <a:pt x="0" y="0"/>
                  </a:lnTo>
                  <a:lnTo>
                    <a:pt x="2821940" y="2564130"/>
                  </a:lnTo>
                  <a:lnTo>
                    <a:pt x="0" y="5126990"/>
                  </a:lnTo>
                  <a:lnTo>
                    <a:pt x="12403560" y="5126990"/>
                  </a:lnTo>
                  <a:lnTo>
                    <a:pt x="15225500" y="2564130"/>
                  </a:lnTo>
                  <a:close/>
                </a:path>
              </a:pathLst>
            </a:custGeom>
            <a:solidFill>
              <a:srgbClr val="F2F2F2"/>
            </a:solidFill>
          </p:spPr>
        </p:sp>
      </p:grpSp>
      <p:grpSp>
        <p:nvGrpSpPr>
          <p:cNvPr name="Group 6" id="6"/>
          <p:cNvGrpSpPr/>
          <p:nvPr/>
        </p:nvGrpSpPr>
        <p:grpSpPr>
          <a:xfrm rot="0">
            <a:off x="755650" y="4845050"/>
            <a:ext cx="8248692" cy="2001653"/>
            <a:chOff x="0" y="0"/>
            <a:chExt cx="21128331" cy="5126990"/>
          </a:xfrm>
        </p:grpSpPr>
        <p:sp>
          <p:nvSpPr>
            <p:cNvPr name="Freeform 7" id="7"/>
            <p:cNvSpPr/>
            <p:nvPr/>
          </p:nvSpPr>
          <p:spPr>
            <a:xfrm flipH="false" flipV="false" rot="0">
              <a:off x="0" y="0"/>
              <a:ext cx="21128331" cy="5126990"/>
            </a:xfrm>
            <a:custGeom>
              <a:avLst/>
              <a:gdLst/>
              <a:ahLst/>
              <a:cxnLst/>
              <a:rect r="r" b="b" t="t" l="l"/>
              <a:pathLst>
                <a:path h="5126990" w="21128331">
                  <a:moveTo>
                    <a:pt x="18306391" y="0"/>
                  </a:moveTo>
                  <a:lnTo>
                    <a:pt x="0" y="0"/>
                  </a:lnTo>
                  <a:lnTo>
                    <a:pt x="2821940" y="2564130"/>
                  </a:lnTo>
                  <a:lnTo>
                    <a:pt x="0" y="5126990"/>
                  </a:lnTo>
                  <a:lnTo>
                    <a:pt x="18306391" y="5126990"/>
                  </a:lnTo>
                  <a:lnTo>
                    <a:pt x="21128331" y="2564130"/>
                  </a:lnTo>
                  <a:close/>
                </a:path>
              </a:pathLst>
            </a:custGeom>
            <a:solidFill>
              <a:srgbClr val="F2F2F2"/>
            </a:solidFill>
          </p:spPr>
        </p:sp>
      </p:grpSp>
      <p:sp>
        <p:nvSpPr>
          <p:cNvPr name="TextBox 8" id="8"/>
          <p:cNvSpPr txBox="true"/>
          <p:nvPr/>
        </p:nvSpPr>
        <p:spPr>
          <a:xfrm rot="0">
            <a:off x="546100" y="615188"/>
            <a:ext cx="8667899" cy="1421896"/>
          </a:xfrm>
          <a:prstGeom prst="rect">
            <a:avLst/>
          </a:prstGeom>
        </p:spPr>
        <p:txBody>
          <a:bodyPr anchor="t" rtlCol="false" tIns="0" lIns="0" bIns="0" rIns="0">
            <a:spAutoFit/>
          </a:bodyPr>
          <a:lstStyle/>
          <a:p>
            <a:pPr algn="ctr">
              <a:lnSpc>
                <a:spcPts val="5470"/>
              </a:lnSpc>
            </a:pPr>
            <a:r>
              <a:rPr lang="en-US" sz="5640" spc="112">
                <a:solidFill>
                  <a:srgbClr val="FFFFFF"/>
                </a:solidFill>
                <a:latin typeface="Montserrat Classic Bold"/>
              </a:rPr>
              <a:t>Pemilihan Media Sosial</a:t>
            </a:r>
          </a:p>
        </p:txBody>
      </p:sp>
      <p:grpSp>
        <p:nvGrpSpPr>
          <p:cNvPr name="Group 9" id="9"/>
          <p:cNvGrpSpPr/>
          <p:nvPr/>
        </p:nvGrpSpPr>
        <p:grpSpPr>
          <a:xfrm rot="0">
            <a:off x="2260600" y="3117290"/>
            <a:ext cx="3267075" cy="1080620"/>
            <a:chOff x="0" y="0"/>
            <a:chExt cx="4356100" cy="1440827"/>
          </a:xfrm>
        </p:grpSpPr>
        <p:sp>
          <p:nvSpPr>
            <p:cNvPr name="TextBox 10" id="10"/>
            <p:cNvSpPr txBox="true"/>
            <p:nvPr/>
          </p:nvSpPr>
          <p:spPr>
            <a:xfrm rot="0">
              <a:off x="0" y="47625"/>
              <a:ext cx="4356100" cy="833732"/>
            </a:xfrm>
            <a:prstGeom prst="rect">
              <a:avLst/>
            </a:prstGeom>
          </p:spPr>
          <p:txBody>
            <a:bodyPr anchor="t" rtlCol="false" tIns="0" lIns="0" bIns="0" rIns="0">
              <a:spAutoFit/>
            </a:bodyPr>
            <a:lstStyle/>
            <a:p>
              <a:pPr>
                <a:lnSpc>
                  <a:spcPts val="2342"/>
                </a:lnSpc>
              </a:pPr>
              <a:r>
                <a:rPr lang="en-US" sz="2415" spc="48">
                  <a:solidFill>
                    <a:srgbClr val="4CB8B4"/>
                  </a:solidFill>
                  <a:latin typeface="Montserrat Classic Bold"/>
                </a:rPr>
                <a:t>Pahami pemetaan audiens</a:t>
              </a:r>
            </a:p>
          </p:txBody>
        </p:sp>
        <p:sp>
          <p:nvSpPr>
            <p:cNvPr name="TextBox 11" id="11"/>
            <p:cNvSpPr txBox="true"/>
            <p:nvPr/>
          </p:nvSpPr>
          <p:spPr>
            <a:xfrm rot="0">
              <a:off x="0" y="1018538"/>
              <a:ext cx="4356100" cy="422289"/>
            </a:xfrm>
            <a:prstGeom prst="rect">
              <a:avLst/>
            </a:prstGeom>
          </p:spPr>
          <p:txBody>
            <a:bodyPr anchor="t" rtlCol="false" tIns="0" lIns="0" bIns="0" rIns="0">
              <a:spAutoFit/>
            </a:bodyPr>
            <a:lstStyle/>
            <a:p>
              <a:pPr>
                <a:lnSpc>
                  <a:spcPts val="2716"/>
                </a:lnSpc>
              </a:pPr>
            </a:p>
          </p:txBody>
        </p:sp>
      </p:grpSp>
      <p:grpSp>
        <p:nvGrpSpPr>
          <p:cNvPr name="Group 12" id="12"/>
          <p:cNvGrpSpPr/>
          <p:nvPr/>
        </p:nvGrpSpPr>
        <p:grpSpPr>
          <a:xfrm rot="0">
            <a:off x="2260600" y="5549340"/>
            <a:ext cx="6197600" cy="1067921"/>
            <a:chOff x="0" y="0"/>
            <a:chExt cx="8263467" cy="1423894"/>
          </a:xfrm>
        </p:grpSpPr>
        <p:sp>
          <p:nvSpPr>
            <p:cNvPr name="TextBox 13" id="13"/>
            <p:cNvSpPr txBox="true"/>
            <p:nvPr/>
          </p:nvSpPr>
          <p:spPr>
            <a:xfrm rot="0">
              <a:off x="0" y="47625"/>
              <a:ext cx="4884036" cy="833732"/>
            </a:xfrm>
            <a:prstGeom prst="rect">
              <a:avLst/>
            </a:prstGeom>
          </p:spPr>
          <p:txBody>
            <a:bodyPr anchor="t" rtlCol="false" tIns="0" lIns="0" bIns="0" rIns="0">
              <a:spAutoFit/>
            </a:bodyPr>
            <a:lstStyle/>
            <a:p>
              <a:pPr>
                <a:lnSpc>
                  <a:spcPts val="2342"/>
                </a:lnSpc>
              </a:pPr>
              <a:r>
                <a:rPr lang="en-US" sz="2415" spc="48">
                  <a:solidFill>
                    <a:srgbClr val="4CB8B4"/>
                  </a:solidFill>
                  <a:latin typeface="Montserrat Classic Bold"/>
                </a:rPr>
                <a:t>Pahami kelebihan dari setiap aplikasi</a:t>
              </a:r>
            </a:p>
          </p:txBody>
        </p:sp>
        <p:sp>
          <p:nvSpPr>
            <p:cNvPr name="TextBox 14" id="14"/>
            <p:cNvSpPr txBox="true"/>
            <p:nvPr/>
          </p:nvSpPr>
          <p:spPr>
            <a:xfrm rot="0">
              <a:off x="18986" y="1001605"/>
              <a:ext cx="8244481" cy="422289"/>
            </a:xfrm>
            <a:prstGeom prst="rect">
              <a:avLst/>
            </a:prstGeom>
          </p:spPr>
          <p:txBody>
            <a:bodyPr anchor="t" rtlCol="false" tIns="0" lIns="0" bIns="0" rIns="0">
              <a:spAutoFit/>
            </a:bodyPr>
            <a:lstStyle/>
            <a:p>
              <a:pPr>
                <a:lnSpc>
                  <a:spcPts val="2716"/>
                </a:lnSpc>
              </a:pPr>
            </a:p>
          </p:txBody>
        </p:sp>
      </p:grpSp>
      <p:grpSp>
        <p:nvGrpSpPr>
          <p:cNvPr name="Group 15" id="15"/>
          <p:cNvGrpSpPr/>
          <p:nvPr/>
        </p:nvGrpSpPr>
        <p:grpSpPr>
          <a:xfrm rot="0">
            <a:off x="482600" y="3962400"/>
            <a:ext cx="718955" cy="575164"/>
            <a:chOff x="0" y="0"/>
            <a:chExt cx="6408833" cy="5126990"/>
          </a:xfrm>
        </p:grpSpPr>
        <p:sp>
          <p:nvSpPr>
            <p:cNvPr name="Freeform 16" id="16"/>
            <p:cNvSpPr/>
            <p:nvPr/>
          </p:nvSpPr>
          <p:spPr>
            <a:xfrm flipH="false" flipV="false" rot="0">
              <a:off x="0" y="0"/>
              <a:ext cx="6408833" cy="5126990"/>
            </a:xfrm>
            <a:custGeom>
              <a:avLst/>
              <a:gdLst/>
              <a:ahLst/>
              <a:cxnLst/>
              <a:rect r="r" b="b" t="t" l="l"/>
              <a:pathLst>
                <a:path h="5126990" w="6408833">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name="Group 17" id="17"/>
          <p:cNvGrpSpPr/>
          <p:nvPr/>
        </p:nvGrpSpPr>
        <p:grpSpPr>
          <a:xfrm rot="0">
            <a:off x="7569200" y="6565900"/>
            <a:ext cx="718955" cy="575164"/>
            <a:chOff x="0" y="0"/>
            <a:chExt cx="6408833" cy="5126990"/>
          </a:xfrm>
        </p:grpSpPr>
        <p:sp>
          <p:nvSpPr>
            <p:cNvPr name="Freeform 18" id="18"/>
            <p:cNvSpPr/>
            <p:nvPr/>
          </p:nvSpPr>
          <p:spPr>
            <a:xfrm flipH="false" flipV="false" rot="0">
              <a:off x="0" y="0"/>
              <a:ext cx="6408833" cy="5126990"/>
            </a:xfrm>
            <a:custGeom>
              <a:avLst/>
              <a:gdLst/>
              <a:ahLst/>
              <a:cxnLst/>
              <a:rect r="r" b="b" t="t" l="l"/>
              <a:pathLst>
                <a:path h="5126990" w="6408833">
                  <a:moveTo>
                    <a:pt x="3586893" y="0"/>
                  </a:moveTo>
                  <a:lnTo>
                    <a:pt x="0" y="0"/>
                  </a:lnTo>
                  <a:lnTo>
                    <a:pt x="2821940" y="2564130"/>
                  </a:lnTo>
                  <a:lnTo>
                    <a:pt x="0" y="5126990"/>
                  </a:lnTo>
                  <a:lnTo>
                    <a:pt x="3586893" y="5126990"/>
                  </a:lnTo>
                  <a:lnTo>
                    <a:pt x="6408833" y="2564130"/>
                  </a:lnTo>
                  <a:close/>
                </a:path>
              </a:pathLst>
            </a:custGeom>
            <a:solidFill>
              <a:srgbClr val="4CB8B4"/>
            </a:solidFill>
          </p:spPr>
        </p:sp>
      </p:grpSp>
      <p:grpSp>
        <p:nvGrpSpPr>
          <p:cNvPr name="Group 19" id="19"/>
          <p:cNvGrpSpPr/>
          <p:nvPr/>
        </p:nvGrpSpPr>
        <p:grpSpPr>
          <a:xfrm rot="0">
            <a:off x="5918200" y="4432300"/>
            <a:ext cx="374081" cy="295327"/>
            <a:chOff x="0" y="0"/>
            <a:chExt cx="6494284" cy="5126990"/>
          </a:xfrm>
        </p:grpSpPr>
        <p:sp>
          <p:nvSpPr>
            <p:cNvPr name="Freeform 20" id="20"/>
            <p:cNvSpPr/>
            <p:nvPr/>
          </p:nvSpPr>
          <p:spPr>
            <a:xfrm flipH="false" flipV="false" rot="0">
              <a:off x="0" y="0"/>
              <a:ext cx="6494284" cy="5126990"/>
            </a:xfrm>
            <a:custGeom>
              <a:avLst/>
              <a:gdLst/>
              <a:ahLst/>
              <a:cxnLst/>
              <a:rect r="r" b="b" t="t" l="l"/>
              <a:pathLst>
                <a:path h="5126990" w="6494284">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name="Group 21" id="21"/>
          <p:cNvGrpSpPr/>
          <p:nvPr/>
        </p:nvGrpSpPr>
        <p:grpSpPr>
          <a:xfrm rot="0">
            <a:off x="8458200" y="6565900"/>
            <a:ext cx="374081" cy="295327"/>
            <a:chOff x="0" y="0"/>
            <a:chExt cx="6494284" cy="5126990"/>
          </a:xfrm>
        </p:grpSpPr>
        <p:sp>
          <p:nvSpPr>
            <p:cNvPr name="Freeform 22" id="22"/>
            <p:cNvSpPr/>
            <p:nvPr/>
          </p:nvSpPr>
          <p:spPr>
            <a:xfrm flipH="false" flipV="false" rot="0">
              <a:off x="0" y="0"/>
              <a:ext cx="6494284" cy="5126990"/>
            </a:xfrm>
            <a:custGeom>
              <a:avLst/>
              <a:gdLst/>
              <a:ahLst/>
              <a:cxnLst/>
              <a:rect r="r" b="b" t="t" l="l"/>
              <a:pathLst>
                <a:path h="5126990" w="6494284">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name="Group 23" id="23"/>
          <p:cNvGrpSpPr/>
          <p:nvPr/>
        </p:nvGrpSpPr>
        <p:grpSpPr>
          <a:xfrm rot="0">
            <a:off x="1028700" y="6083300"/>
            <a:ext cx="290830" cy="229602"/>
            <a:chOff x="0" y="0"/>
            <a:chExt cx="6494284" cy="5126990"/>
          </a:xfrm>
        </p:grpSpPr>
        <p:sp>
          <p:nvSpPr>
            <p:cNvPr name="Freeform 24" id="24"/>
            <p:cNvSpPr/>
            <p:nvPr/>
          </p:nvSpPr>
          <p:spPr>
            <a:xfrm flipH="false" flipV="false" rot="0">
              <a:off x="0" y="0"/>
              <a:ext cx="6494284" cy="5126990"/>
            </a:xfrm>
            <a:custGeom>
              <a:avLst/>
              <a:gdLst/>
              <a:ahLst/>
              <a:cxnLst/>
              <a:rect r="r" b="b" t="t" l="l"/>
              <a:pathLst>
                <a:path h="5126990" w="6494284">
                  <a:moveTo>
                    <a:pt x="3672344" y="0"/>
                  </a:moveTo>
                  <a:lnTo>
                    <a:pt x="0" y="0"/>
                  </a:lnTo>
                  <a:lnTo>
                    <a:pt x="2821940" y="2564130"/>
                  </a:lnTo>
                  <a:lnTo>
                    <a:pt x="0" y="5126990"/>
                  </a:lnTo>
                  <a:lnTo>
                    <a:pt x="3672344" y="5126990"/>
                  </a:lnTo>
                  <a:lnTo>
                    <a:pt x="6494284" y="2564130"/>
                  </a:lnTo>
                  <a:close/>
                </a:path>
              </a:pathLst>
            </a:custGeom>
            <a:solidFill>
              <a:srgbClr val="FFCC58"/>
            </a:solidFill>
          </p:spPr>
        </p:sp>
      </p:grpSp>
      <p:grpSp>
        <p:nvGrpSpPr>
          <p:cNvPr name="Group 25" id="25"/>
          <p:cNvGrpSpPr/>
          <p:nvPr/>
        </p:nvGrpSpPr>
        <p:grpSpPr>
          <a:xfrm rot="0">
            <a:off x="6400800" y="2832100"/>
            <a:ext cx="295389" cy="233202"/>
            <a:chOff x="0" y="0"/>
            <a:chExt cx="6494284" cy="5126990"/>
          </a:xfrm>
        </p:grpSpPr>
        <p:sp>
          <p:nvSpPr>
            <p:cNvPr name="Freeform 26" id="26"/>
            <p:cNvSpPr/>
            <p:nvPr/>
          </p:nvSpPr>
          <p:spPr>
            <a:xfrm flipH="false" flipV="false" rot="0">
              <a:off x="0" y="0"/>
              <a:ext cx="6494284" cy="5126990"/>
            </a:xfrm>
            <a:custGeom>
              <a:avLst/>
              <a:gdLst/>
              <a:ahLst/>
              <a:cxnLst/>
              <a:rect r="r" b="b" t="t" l="l"/>
              <a:pathLst>
                <a:path h="5126990" w="6494284">
                  <a:moveTo>
                    <a:pt x="3672344" y="0"/>
                  </a:moveTo>
                  <a:lnTo>
                    <a:pt x="0" y="0"/>
                  </a:lnTo>
                  <a:lnTo>
                    <a:pt x="2821940" y="2564130"/>
                  </a:lnTo>
                  <a:lnTo>
                    <a:pt x="0" y="5126990"/>
                  </a:lnTo>
                  <a:lnTo>
                    <a:pt x="3672344" y="5126990"/>
                  </a:lnTo>
                  <a:lnTo>
                    <a:pt x="6494284" y="2564130"/>
                  </a:lnTo>
                  <a:close/>
                </a:path>
              </a:pathLst>
            </a:custGeom>
            <a:solidFill>
              <a:srgbClr val="4CB8B4"/>
            </a:solid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CC58"/>
        </a:solidFill>
      </p:bgPr>
    </p:bg>
    <p:spTree>
      <p:nvGrpSpPr>
        <p:cNvPr id="1" name=""/>
        <p:cNvGrpSpPr/>
        <p:nvPr/>
      </p:nvGrpSpPr>
      <p:grpSpPr>
        <a:xfrm>
          <a:off x="0" y="0"/>
          <a:ext cx="0" cy="0"/>
          <a:chOff x="0" y="0"/>
          <a:chExt cx="0" cy="0"/>
        </a:xfrm>
      </p:grpSpPr>
      <p:sp>
        <p:nvSpPr>
          <p:cNvPr name="TextBox 2" id="2"/>
          <p:cNvSpPr txBox="true"/>
          <p:nvPr/>
        </p:nvSpPr>
        <p:spPr>
          <a:xfrm rot="0">
            <a:off x="282288" y="1957601"/>
            <a:ext cx="4394672" cy="4945709"/>
          </a:xfrm>
          <a:prstGeom prst="rect">
            <a:avLst/>
          </a:prstGeom>
        </p:spPr>
        <p:txBody>
          <a:bodyPr anchor="t" rtlCol="false" tIns="0" lIns="0" bIns="0" rIns="0">
            <a:spAutoFit/>
          </a:bodyPr>
          <a:lstStyle/>
          <a:p>
            <a:pPr algn="just" marL="629346" indent="-314673" lvl="1">
              <a:lnSpc>
                <a:spcPts val="4372"/>
              </a:lnSpc>
              <a:buFont typeface="Arial"/>
              <a:buChar char="•"/>
            </a:pPr>
            <a:r>
              <a:rPr lang="en-US" sz="2914" spc="58">
                <a:solidFill>
                  <a:srgbClr val="FFFFFF"/>
                </a:solidFill>
                <a:latin typeface="Montserrat Light"/>
              </a:rPr>
              <a:t>Jaringan (networking)</a:t>
            </a:r>
          </a:p>
          <a:p>
            <a:pPr algn="just" marL="629346" indent="-314673" lvl="1">
              <a:lnSpc>
                <a:spcPts val="4372"/>
              </a:lnSpc>
              <a:buFont typeface="Arial"/>
              <a:buChar char="•"/>
            </a:pPr>
            <a:r>
              <a:rPr lang="en-US" sz="2914" spc="58">
                <a:solidFill>
                  <a:srgbClr val="FFFFFF"/>
                </a:solidFill>
                <a:latin typeface="Montserrat Light"/>
              </a:rPr>
              <a:t>Informasi (information)</a:t>
            </a:r>
          </a:p>
          <a:p>
            <a:pPr algn="just" marL="629346" indent="-314673" lvl="1">
              <a:lnSpc>
                <a:spcPts val="4372"/>
              </a:lnSpc>
              <a:buFont typeface="Arial"/>
              <a:buChar char="•"/>
            </a:pPr>
            <a:r>
              <a:rPr lang="en-US" sz="2914" spc="58">
                <a:solidFill>
                  <a:srgbClr val="FFFFFF"/>
                </a:solidFill>
                <a:latin typeface="Montserrat Light"/>
              </a:rPr>
              <a:t>Arsip (archive)</a:t>
            </a:r>
          </a:p>
          <a:p>
            <a:pPr algn="just" marL="629346" indent="-314673" lvl="1">
              <a:lnSpc>
                <a:spcPts val="4372"/>
              </a:lnSpc>
              <a:buFont typeface="Arial"/>
              <a:buChar char="•"/>
            </a:pPr>
            <a:r>
              <a:rPr lang="en-US" sz="2914" spc="58">
                <a:solidFill>
                  <a:srgbClr val="FFFFFF"/>
                </a:solidFill>
                <a:latin typeface="Montserrat Light"/>
              </a:rPr>
              <a:t>Simulasi sosial (simulation of society)</a:t>
            </a:r>
          </a:p>
          <a:p>
            <a:pPr algn="just" marL="629346" indent="-314673" lvl="1">
              <a:lnSpc>
                <a:spcPts val="4372"/>
              </a:lnSpc>
              <a:buFont typeface="Arial"/>
              <a:buChar char="•"/>
            </a:pPr>
            <a:r>
              <a:rPr lang="en-US" sz="2914" spc="58">
                <a:solidFill>
                  <a:srgbClr val="FFFFFF"/>
                </a:solidFill>
                <a:latin typeface="Montserrat Light"/>
              </a:rPr>
              <a:t>Konten</a:t>
            </a:r>
          </a:p>
        </p:txBody>
      </p:sp>
      <p:sp>
        <p:nvSpPr>
          <p:cNvPr name="TextBox 3" id="3"/>
          <p:cNvSpPr txBox="true"/>
          <p:nvPr/>
        </p:nvSpPr>
        <p:spPr>
          <a:xfrm rot="0">
            <a:off x="5536223" y="1859998"/>
            <a:ext cx="4217377" cy="3833599"/>
          </a:xfrm>
          <a:prstGeom prst="rect">
            <a:avLst/>
          </a:prstGeom>
        </p:spPr>
        <p:txBody>
          <a:bodyPr anchor="t" rtlCol="false" tIns="0" lIns="0" bIns="0" rIns="0">
            <a:spAutoFit/>
          </a:bodyPr>
          <a:lstStyle/>
          <a:p>
            <a:pPr>
              <a:lnSpc>
                <a:spcPts val="7445"/>
              </a:lnSpc>
            </a:pPr>
            <a:r>
              <a:rPr lang="en-US" sz="7676" spc="153">
                <a:solidFill>
                  <a:srgbClr val="FFFFFF"/>
                </a:solidFill>
                <a:latin typeface="Montserrat Classic Bold"/>
              </a:rPr>
              <a:t>Karakteristik Media Sosial</a:t>
            </a:r>
          </a:p>
        </p:txBody>
      </p:sp>
      <p:sp>
        <p:nvSpPr>
          <p:cNvPr name="Freeform 4" id="4"/>
          <p:cNvSpPr/>
          <p:nvPr/>
        </p:nvSpPr>
        <p:spPr>
          <a:xfrm flipH="false" flipV="false" rot="5400000">
            <a:off x="1744540" y="3634154"/>
            <a:ext cx="6479249" cy="59065"/>
          </a:xfrm>
          <a:custGeom>
            <a:avLst/>
            <a:gdLst/>
            <a:ahLst/>
            <a:cxnLst/>
            <a:rect r="r" b="b" t="t" l="l"/>
            <a:pathLst>
              <a:path h="59065" w="6479249">
                <a:moveTo>
                  <a:pt x="0" y="0"/>
                </a:moveTo>
                <a:lnTo>
                  <a:pt x="6479250" y="0"/>
                </a:lnTo>
                <a:lnTo>
                  <a:pt x="6479250" y="59064"/>
                </a:lnTo>
                <a:lnTo>
                  <a:pt x="0" y="59064"/>
                </a:lnTo>
                <a:lnTo>
                  <a:pt x="0" y="0"/>
                </a:lnTo>
                <a:close/>
              </a:path>
            </a:pathLst>
          </a:custGeom>
          <a:blipFill>
            <a:blip r:embed="rId2">
              <a:extLst>
                <a:ext uri="{96DAC541-7B7A-43D3-8B79-37D633B846F1}">
                  <asvg:svgBlip xmlns:asvg="http://schemas.microsoft.com/office/drawing/2016/SVG/main" r:embed="rId3"/>
                </a:ext>
              </a:extLst>
            </a:blip>
            <a:stretch>
              <a:fillRect l="0" t="-5434888" r="0" b="-5434888"/>
            </a:stretch>
          </a:blipFill>
        </p:spPr>
      </p:sp>
      <p:grpSp>
        <p:nvGrpSpPr>
          <p:cNvPr name="Group 5" id="5"/>
          <p:cNvGrpSpPr/>
          <p:nvPr/>
        </p:nvGrpSpPr>
        <p:grpSpPr>
          <a:xfrm rot="0">
            <a:off x="1104413" y="-1016916"/>
            <a:ext cx="2237946" cy="2001653"/>
            <a:chOff x="0" y="0"/>
            <a:chExt cx="5732310" cy="5126990"/>
          </a:xfrm>
        </p:grpSpPr>
        <p:sp>
          <p:nvSpPr>
            <p:cNvPr name="Freeform 6" id="6"/>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2F2F2"/>
            </a:solidFill>
          </p:spPr>
        </p:sp>
      </p:grpSp>
      <p:grpSp>
        <p:nvGrpSpPr>
          <p:cNvPr name="Group 7" id="7"/>
          <p:cNvGrpSpPr/>
          <p:nvPr/>
        </p:nvGrpSpPr>
        <p:grpSpPr>
          <a:xfrm rot="0">
            <a:off x="468714" y="985614"/>
            <a:ext cx="875675" cy="787223"/>
            <a:chOff x="0" y="0"/>
            <a:chExt cx="5732310" cy="5126990"/>
          </a:xfrm>
        </p:grpSpPr>
        <p:sp>
          <p:nvSpPr>
            <p:cNvPr name="Freeform 8" id="8"/>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name="Group 9" id="9"/>
          <p:cNvGrpSpPr/>
          <p:nvPr/>
        </p:nvGrpSpPr>
        <p:grpSpPr>
          <a:xfrm rot="0">
            <a:off x="3167505" y="393713"/>
            <a:ext cx="594883" cy="534533"/>
            <a:chOff x="0" y="0"/>
            <a:chExt cx="5732310" cy="5126990"/>
          </a:xfrm>
        </p:grpSpPr>
        <p:sp>
          <p:nvSpPr>
            <p:cNvPr name="Freeform 10" id="10"/>
            <p:cNvSpPr/>
            <p:nvPr/>
          </p:nvSpPr>
          <p:spPr>
            <a:xfrm flipH="false" flipV="false" rot="0">
              <a:off x="0" y="0"/>
              <a:ext cx="5732310" cy="5126990"/>
            </a:xfrm>
            <a:custGeom>
              <a:avLst/>
              <a:gdLst/>
              <a:ahLst/>
              <a:cxnLst/>
              <a:rect r="r" b="b" t="t" l="l"/>
              <a:pathLst>
                <a:path h="5126990" w="573231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name="Group 11" id="11"/>
          <p:cNvGrpSpPr/>
          <p:nvPr/>
        </p:nvGrpSpPr>
        <p:grpSpPr>
          <a:xfrm rot="0">
            <a:off x="8572500" y="6334125"/>
            <a:ext cx="718955" cy="575164"/>
            <a:chOff x="0" y="0"/>
            <a:chExt cx="6408833" cy="5126990"/>
          </a:xfrm>
        </p:grpSpPr>
        <p:sp>
          <p:nvSpPr>
            <p:cNvPr name="Freeform 12" id="12"/>
            <p:cNvSpPr/>
            <p:nvPr/>
          </p:nvSpPr>
          <p:spPr>
            <a:xfrm flipH="false" flipV="false" rot="0">
              <a:off x="0" y="0"/>
              <a:ext cx="6408833" cy="5126990"/>
            </a:xfrm>
            <a:custGeom>
              <a:avLst/>
              <a:gdLst/>
              <a:ahLst/>
              <a:cxnLst/>
              <a:rect r="r" b="b" t="t" l="l"/>
              <a:pathLst>
                <a:path h="5126990" w="6408833">
                  <a:moveTo>
                    <a:pt x="3586893" y="0"/>
                  </a:moveTo>
                  <a:lnTo>
                    <a:pt x="0" y="0"/>
                  </a:lnTo>
                  <a:lnTo>
                    <a:pt x="2821940" y="2564130"/>
                  </a:lnTo>
                  <a:lnTo>
                    <a:pt x="0" y="5126990"/>
                  </a:lnTo>
                  <a:lnTo>
                    <a:pt x="3586893" y="5126990"/>
                  </a:lnTo>
                  <a:lnTo>
                    <a:pt x="6408833" y="2564130"/>
                  </a:lnTo>
                  <a:close/>
                </a:path>
              </a:pathLst>
            </a:custGeom>
            <a:solidFill>
              <a:srgbClr val="FF7477"/>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DAFp77Hs0uw</dc:identifier>
  <dcterms:modified xsi:type="dcterms:W3CDTF">2011-08-01T06:04:30Z</dcterms:modified>
  <cp:revision>1</cp:revision>
  <dc:title>MEDIA SOSIAL SEBAGAI WADAH PROMOSI PRODUK RUMAH TANGGA</dc:title>
</cp:coreProperties>
</file>